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Proxima Nova"/>
      <p:regular r:id="rId21"/>
      <p:bold r:id="rId22"/>
      <p:italic r:id="rId23"/>
      <p:boldItalic r:id="rId24"/>
    </p:embeddedFont>
    <p:embeddedFont>
      <p:font typeface="Raleway Light"/>
      <p:regular r:id="rId25"/>
      <p:bold r:id="rId26"/>
      <p:italic r:id="rId27"/>
      <p:boldItalic r:id="rId28"/>
    </p:embeddedFont>
    <p:embeddedFont>
      <p:font typeface="Proxima Nova Semibold"/>
      <p:regular r:id="rId29"/>
      <p:bold r:id="rId30"/>
      <p:boldItalic r:id="rId31"/>
    </p:embeddedFont>
    <p:embeddedFont>
      <p:font typeface="Raleway Medium"/>
      <p:regular r:id="rId32"/>
      <p:bold r:id="rId33"/>
      <p:italic r:id="rId34"/>
      <p:boldItalic r:id="rId35"/>
    </p:embeddedFont>
    <p:embeddedFont>
      <p:font typeface="Spectral"/>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ProximaNova-bold.fntdata"/><Relationship Id="rId21" Type="http://schemas.openxmlformats.org/officeDocument/2006/relationships/font" Target="fonts/ProximaNova-regular.fntdata"/><Relationship Id="rId24" Type="http://schemas.openxmlformats.org/officeDocument/2006/relationships/font" Target="fonts/ProximaNova-boldItalic.fntdata"/><Relationship Id="rId23" Type="http://schemas.openxmlformats.org/officeDocument/2006/relationships/font" Target="fonts/ProximaNova-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Light-bold.fntdata"/><Relationship Id="rId25" Type="http://schemas.openxmlformats.org/officeDocument/2006/relationships/font" Target="fonts/RalewayLight-regular.fntdata"/><Relationship Id="rId28" Type="http://schemas.openxmlformats.org/officeDocument/2006/relationships/font" Target="fonts/RalewayLight-boldItalic.fntdata"/><Relationship Id="rId27" Type="http://schemas.openxmlformats.org/officeDocument/2006/relationships/font" Target="fonts/RalewayLigh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roximaNovaSemibol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roximaNovaSemibold-boldItalic.fntdata"/><Relationship Id="rId30" Type="http://schemas.openxmlformats.org/officeDocument/2006/relationships/font" Target="fonts/ProximaNovaSemibold-bold.fntdata"/><Relationship Id="rId11" Type="http://schemas.openxmlformats.org/officeDocument/2006/relationships/slide" Target="slides/slide6.xml"/><Relationship Id="rId33" Type="http://schemas.openxmlformats.org/officeDocument/2006/relationships/font" Target="fonts/RalewayMedium-bold.fntdata"/><Relationship Id="rId10" Type="http://schemas.openxmlformats.org/officeDocument/2006/relationships/slide" Target="slides/slide5.xml"/><Relationship Id="rId32" Type="http://schemas.openxmlformats.org/officeDocument/2006/relationships/font" Target="fonts/RalewayMedium-regular.fntdata"/><Relationship Id="rId13" Type="http://schemas.openxmlformats.org/officeDocument/2006/relationships/slide" Target="slides/slide8.xml"/><Relationship Id="rId35" Type="http://schemas.openxmlformats.org/officeDocument/2006/relationships/font" Target="fonts/RalewayMedium-boldItalic.fntdata"/><Relationship Id="rId12" Type="http://schemas.openxmlformats.org/officeDocument/2006/relationships/slide" Target="slides/slide7.xml"/><Relationship Id="rId34" Type="http://schemas.openxmlformats.org/officeDocument/2006/relationships/font" Target="fonts/RalewayMedium-italic.fntdata"/><Relationship Id="rId15" Type="http://schemas.openxmlformats.org/officeDocument/2006/relationships/slide" Target="slides/slide10.xml"/><Relationship Id="rId37" Type="http://schemas.openxmlformats.org/officeDocument/2006/relationships/font" Target="fonts/Spectral-bold.fntdata"/><Relationship Id="rId14" Type="http://schemas.openxmlformats.org/officeDocument/2006/relationships/slide" Target="slides/slide9.xml"/><Relationship Id="rId36" Type="http://schemas.openxmlformats.org/officeDocument/2006/relationships/font" Target="fonts/Spectral-regular.fntdata"/><Relationship Id="rId17" Type="http://schemas.openxmlformats.org/officeDocument/2006/relationships/font" Target="fonts/Raleway-regular.fntdata"/><Relationship Id="rId39" Type="http://schemas.openxmlformats.org/officeDocument/2006/relationships/font" Target="fonts/Spectral-boldItalic.fntdata"/><Relationship Id="rId16" Type="http://schemas.openxmlformats.org/officeDocument/2006/relationships/slide" Target="slides/slide11.xml"/><Relationship Id="rId38" Type="http://schemas.openxmlformats.org/officeDocument/2006/relationships/font" Target="fonts/Spectral-italic.fntdata"/><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9b9a01c8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9b9a01c8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992d2b4b2b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992d2b4b2b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994f5e583d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994f5e583d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9a333520a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9a333520a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992d2b4b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992d2b4b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992d2b4b2b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992d2b4b2b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992d2b4b2b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992d2b4b2b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992d2b4b2b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992d2b4b2b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994e0c02b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994e0c02b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994f5e583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994f5e583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0fef846a4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0fef846a4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jpg"/><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1.png"/><Relationship Id="rId4" Type="http://schemas.openxmlformats.org/officeDocument/2006/relationships/image" Target="../media/image38.png"/><Relationship Id="rId5" Type="http://schemas.openxmlformats.org/officeDocument/2006/relationships/image" Target="../media/image26.png"/></Relationships>
</file>

<file path=ppt/slides/_rels/slide11.xml.rels><?xml version="1.0" encoding="UTF-8" standalone="yes"?><Relationships xmlns="http://schemas.openxmlformats.org/package/2006/relationships"><Relationship Id="rId10" Type="http://schemas.openxmlformats.org/officeDocument/2006/relationships/hyperlink" Target="mailto:info@elitepharmapro.com" TargetMode="External"/><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3.png"/><Relationship Id="rId4" Type="http://schemas.openxmlformats.org/officeDocument/2006/relationships/image" Target="../media/image13.png"/><Relationship Id="rId9" Type="http://schemas.openxmlformats.org/officeDocument/2006/relationships/image" Target="../media/image29.png"/><Relationship Id="rId5" Type="http://schemas.openxmlformats.org/officeDocument/2006/relationships/image" Target="../media/image28.png"/><Relationship Id="rId6" Type="http://schemas.openxmlformats.org/officeDocument/2006/relationships/image" Target="../media/image25.png"/><Relationship Id="rId7" Type="http://schemas.openxmlformats.org/officeDocument/2006/relationships/image" Target="../media/image21.png"/><Relationship Id="rId8"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3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39.png"/><Relationship Id="rId5" Type="http://schemas.openxmlformats.org/officeDocument/2006/relationships/image" Target="../media/image35.png"/><Relationship Id="rId6" Type="http://schemas.openxmlformats.org/officeDocument/2006/relationships/image" Target="../media/image34.png"/><Relationship Id="rId7" Type="http://schemas.openxmlformats.org/officeDocument/2006/relationships/hyperlink" Target="mailto:info@elitepharmapro.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hyperlink" Target="mailto:info@elitepharmapro.com" TargetMode="External"/><Relationship Id="rId5" Type="http://schemas.openxmlformats.org/officeDocument/2006/relationships/image" Target="../media/image24.png"/><Relationship Id="rId6" Type="http://schemas.openxmlformats.org/officeDocument/2006/relationships/image" Target="../media/image8.png"/><Relationship Id="rId7" Type="http://schemas.openxmlformats.org/officeDocument/2006/relationships/image" Target="../media/image1.png"/><Relationship Id="rId8" Type="http://schemas.openxmlformats.org/officeDocument/2006/relationships/image" Target="../media/image13.png"/></Relationships>
</file>

<file path=ppt/slides/_rels/slide5.xml.rels><?xml version="1.0" encoding="UTF-8" standalone="yes"?><Relationships xmlns="http://schemas.openxmlformats.org/package/2006/relationships"><Relationship Id="rId11" Type="http://schemas.openxmlformats.org/officeDocument/2006/relationships/image" Target="../media/image10.png"/><Relationship Id="rId10" Type="http://schemas.openxmlformats.org/officeDocument/2006/relationships/image" Target="../media/image9.png"/><Relationship Id="rId13" Type="http://schemas.openxmlformats.org/officeDocument/2006/relationships/hyperlink" Target="mailto:info@elitepharmapro.com" TargetMode="External"/><Relationship Id="rId12" Type="http://schemas.openxmlformats.org/officeDocument/2006/relationships/image" Target="../media/image12.png"/><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6.png"/><Relationship Id="rId7" Type="http://schemas.openxmlformats.org/officeDocument/2006/relationships/image" Target="../media/image15.png"/><Relationship Id="rId8"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6.png"/><Relationship Id="rId4" Type="http://schemas.openxmlformats.org/officeDocument/2006/relationships/image" Target="../media/image13.png"/><Relationship Id="rId5" Type="http://schemas.openxmlformats.org/officeDocument/2006/relationships/image" Target="../media/image3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2.png"/><Relationship Id="rId5" Type="http://schemas.openxmlformats.org/officeDocument/2006/relationships/image" Target="../media/image16.png"/><Relationship Id="rId6" Type="http://schemas.openxmlformats.org/officeDocument/2006/relationships/image" Target="../media/image17.png"/><Relationship Id="rId7" Type="http://schemas.openxmlformats.org/officeDocument/2006/relationships/image" Target="../media/image18.png"/><Relationship Id="rId8"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2.png"/><Relationship Id="rId4" Type="http://schemas.openxmlformats.org/officeDocument/2006/relationships/image" Target="../media/image13.png"/><Relationship Id="rId5" Type="http://schemas.openxmlformats.org/officeDocument/2006/relationships/image" Target="../media/image31.png"/><Relationship Id="rId6" Type="http://schemas.openxmlformats.org/officeDocument/2006/relationships/image" Target="../media/image30.png"/><Relationship Id="rId7" Type="http://schemas.openxmlformats.org/officeDocument/2006/relationships/image" Target="../media/image19.png"/><Relationship Id="rId8" Type="http://schemas.openxmlformats.org/officeDocument/2006/relationships/hyperlink" Target="mailto:info@elitepharmapro.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37.png"/><Relationship Id="rId5" Type="http://schemas.openxmlformats.org/officeDocument/2006/relationships/hyperlink" Target="mailto:info@elitepharmapro.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rot="2699504">
            <a:off x="6619901" y="1939729"/>
            <a:ext cx="2938453" cy="2569343"/>
          </a:xfrm>
          <a:prstGeom prst="flowChartDelay">
            <a:avLst/>
          </a:prstGeom>
          <a:solidFill>
            <a:srgbClr val="482F90">
              <a:alpha val="39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25" y="4463325"/>
            <a:ext cx="9144000" cy="680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rot="-8100000">
            <a:off x="4437310" y="-172440"/>
            <a:ext cx="3103916" cy="2476429"/>
          </a:xfrm>
          <a:prstGeom prst="flowChartDelay">
            <a:avLst/>
          </a:prstGeom>
          <a:solidFill>
            <a:srgbClr val="18AAB8">
              <a:alpha val="18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 name="Google Shape;57;p13"/>
          <p:cNvPicPr preferRelativeResize="0"/>
          <p:nvPr/>
        </p:nvPicPr>
        <p:blipFill>
          <a:blip r:embed="rId3">
            <a:alphaModFix/>
          </a:blip>
          <a:stretch>
            <a:fillRect/>
          </a:stretch>
        </p:blipFill>
        <p:spPr>
          <a:xfrm>
            <a:off x="3578600" y="967400"/>
            <a:ext cx="4084054" cy="2599077"/>
          </a:xfrm>
          <a:prstGeom prst="rect">
            <a:avLst/>
          </a:prstGeom>
          <a:noFill/>
          <a:ln>
            <a:noFill/>
          </a:ln>
        </p:spPr>
      </p:pic>
      <p:sp>
        <p:nvSpPr>
          <p:cNvPr id="58" name="Google Shape;58;p13"/>
          <p:cNvSpPr/>
          <p:nvPr/>
        </p:nvSpPr>
        <p:spPr>
          <a:xfrm rot="2777525">
            <a:off x="6892192" y="1585445"/>
            <a:ext cx="1923653" cy="239854"/>
          </a:xfrm>
          <a:prstGeom prst="flowChartTerminator">
            <a:avLst/>
          </a:prstGeom>
          <a:solidFill>
            <a:srgbClr val="FFFFFF">
              <a:alpha val="715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rot="-2689167">
            <a:off x="6920080" y="779465"/>
            <a:ext cx="403901" cy="396691"/>
          </a:xfrm>
          <a:prstGeom prst="star32">
            <a:avLst>
              <a:gd fmla="val 375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3578600" y="967400"/>
            <a:ext cx="4083900" cy="2599200"/>
          </a:xfrm>
          <a:prstGeom prst="rect">
            <a:avLst/>
          </a:prstGeom>
          <a:solidFill>
            <a:srgbClr val="482F90">
              <a:alpha val="91620"/>
            </a:srgbClr>
          </a:solidFill>
          <a:ln>
            <a:noFill/>
          </a:ln>
          <a:effectLst>
            <a:outerShdw blurRad="128588" rotWithShape="0" algn="bl" dir="3000000" dist="47625">
              <a:srgbClr val="482F9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1245550" y="1279950"/>
            <a:ext cx="3076500" cy="1974000"/>
          </a:xfrm>
          <a:prstGeom prst="rect">
            <a:avLst/>
          </a:prstGeom>
          <a:solidFill>
            <a:srgbClr val="FFFFFF"/>
          </a:solidFill>
          <a:ln>
            <a:noFill/>
          </a:ln>
          <a:effectLst>
            <a:outerShdw blurRad="128588" rotWithShape="0" algn="bl" dir="3000000" dist="47625">
              <a:srgbClr val="482F90">
                <a:alpha val="1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2" name="Google Shape;62;p13"/>
          <p:cNvPicPr preferRelativeResize="0"/>
          <p:nvPr/>
        </p:nvPicPr>
        <p:blipFill>
          <a:blip r:embed="rId4">
            <a:alphaModFix/>
          </a:blip>
          <a:stretch>
            <a:fillRect/>
          </a:stretch>
        </p:blipFill>
        <p:spPr>
          <a:xfrm>
            <a:off x="1355422" y="1480272"/>
            <a:ext cx="6088201" cy="1573350"/>
          </a:xfrm>
          <a:prstGeom prst="rect">
            <a:avLst/>
          </a:prstGeom>
          <a:noFill/>
          <a:ln>
            <a:noFill/>
          </a:ln>
        </p:spPr>
      </p:pic>
      <p:sp>
        <p:nvSpPr>
          <p:cNvPr id="63" name="Google Shape;63;p13"/>
          <p:cNvSpPr txBox="1"/>
          <p:nvPr/>
        </p:nvSpPr>
        <p:spPr>
          <a:xfrm>
            <a:off x="1247575" y="4500017"/>
            <a:ext cx="6415200" cy="62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accent5"/>
                </a:solidFill>
                <a:latin typeface="Proxima Nova Semibold"/>
                <a:ea typeface="Proxima Nova Semibold"/>
                <a:cs typeface="Proxima Nova Semibold"/>
                <a:sym typeface="Proxima Nova Semibold"/>
              </a:rPr>
              <a:t>Single cloud-based platform for pharmacies to enable optimization of inventory, ordering, track &amp; trace, and analytics.</a:t>
            </a:r>
            <a:endParaRPr sz="1300">
              <a:solidFill>
                <a:schemeClr val="accent5"/>
              </a:solidFill>
              <a:latin typeface="Proxima Nova Semibold"/>
              <a:ea typeface="Proxima Nova Semibold"/>
              <a:cs typeface="Proxima Nova Semibold"/>
              <a:sym typeface="Proxima Nova Semibold"/>
            </a:endParaRPr>
          </a:p>
        </p:txBody>
      </p:sp>
      <p:cxnSp>
        <p:nvCxnSpPr>
          <p:cNvPr id="64" name="Google Shape;64;p13"/>
          <p:cNvCxnSpPr/>
          <p:nvPr/>
        </p:nvCxnSpPr>
        <p:spPr>
          <a:xfrm>
            <a:off x="0" y="4470525"/>
            <a:ext cx="9151200" cy="0"/>
          </a:xfrm>
          <a:prstGeom prst="straightConnector1">
            <a:avLst/>
          </a:prstGeom>
          <a:noFill/>
          <a:ln cap="flat" cmpd="sng" w="19050">
            <a:solidFill>
              <a:schemeClr val="accent5"/>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2"/>
          <p:cNvSpPr/>
          <p:nvPr/>
        </p:nvSpPr>
        <p:spPr>
          <a:xfrm>
            <a:off x="0" y="0"/>
            <a:ext cx="9144000" cy="5143500"/>
          </a:xfrm>
          <a:prstGeom prst="rect">
            <a:avLst/>
          </a:prstGeom>
          <a:gradFill>
            <a:gsLst>
              <a:gs pos="0">
                <a:srgbClr val="482F90">
                  <a:alpha val="91764"/>
                </a:srgbClr>
              </a:gs>
              <a:gs pos="16000">
                <a:srgbClr val="24639C"/>
              </a:gs>
              <a:gs pos="63000">
                <a:srgbClr val="127DA2"/>
              </a:gs>
              <a:gs pos="100000">
                <a:schemeClr val="accent5"/>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2"/>
          <p:cNvSpPr/>
          <p:nvPr/>
        </p:nvSpPr>
        <p:spPr>
          <a:xfrm>
            <a:off x="225225" y="216025"/>
            <a:ext cx="592800" cy="52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2"/>
          <p:cNvSpPr txBox="1"/>
          <p:nvPr/>
        </p:nvSpPr>
        <p:spPr>
          <a:xfrm>
            <a:off x="197656" y="271188"/>
            <a:ext cx="3874800" cy="4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Raleway"/>
                <a:ea typeface="Raleway"/>
                <a:cs typeface="Raleway"/>
                <a:sym typeface="Raleway"/>
              </a:rPr>
              <a:t>Elite PharmaPRO’s Reporting Platform</a:t>
            </a:r>
            <a:endParaRPr sz="1500">
              <a:solidFill>
                <a:srgbClr val="FFFFFF"/>
              </a:solidFill>
              <a:latin typeface="Raleway"/>
              <a:ea typeface="Raleway"/>
              <a:cs typeface="Raleway"/>
              <a:sym typeface="Raleway"/>
            </a:endParaRPr>
          </a:p>
        </p:txBody>
      </p:sp>
      <p:sp>
        <p:nvSpPr>
          <p:cNvPr id="288" name="Google Shape;288;p22"/>
          <p:cNvSpPr txBox="1"/>
          <p:nvPr/>
        </p:nvSpPr>
        <p:spPr>
          <a:xfrm>
            <a:off x="248200" y="983650"/>
            <a:ext cx="6214500" cy="37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FFFFFF"/>
                </a:solidFill>
                <a:latin typeface="Raleway Medium"/>
                <a:ea typeface="Raleway Medium"/>
                <a:cs typeface="Raleway Medium"/>
                <a:sym typeface="Raleway Medium"/>
              </a:rPr>
              <a:t>Interactive</a:t>
            </a:r>
            <a:r>
              <a:rPr lang="en" sz="1300">
                <a:solidFill>
                  <a:srgbClr val="FFFFFF"/>
                </a:solidFill>
                <a:latin typeface="Raleway Medium"/>
                <a:ea typeface="Raleway Medium"/>
                <a:cs typeface="Raleway Medium"/>
                <a:sym typeface="Raleway Medium"/>
              </a:rPr>
              <a:t> Dashboards, Downloads, Exports &amp; More</a:t>
            </a:r>
            <a:endParaRPr sz="1300">
              <a:solidFill>
                <a:srgbClr val="FFFFFF"/>
              </a:solidFill>
              <a:latin typeface="Raleway Medium"/>
              <a:ea typeface="Raleway Medium"/>
              <a:cs typeface="Raleway Medium"/>
              <a:sym typeface="Raleway Medium"/>
            </a:endParaRPr>
          </a:p>
        </p:txBody>
      </p:sp>
      <p:cxnSp>
        <p:nvCxnSpPr>
          <p:cNvPr id="289" name="Google Shape;289;p22"/>
          <p:cNvCxnSpPr/>
          <p:nvPr/>
        </p:nvCxnSpPr>
        <p:spPr>
          <a:xfrm>
            <a:off x="4600" y="1337575"/>
            <a:ext cx="4624200" cy="0"/>
          </a:xfrm>
          <a:prstGeom prst="straightConnector1">
            <a:avLst/>
          </a:prstGeom>
          <a:noFill/>
          <a:ln cap="flat" cmpd="sng" w="19050">
            <a:solidFill>
              <a:srgbClr val="FFFFFF"/>
            </a:solidFill>
            <a:prstDash val="solid"/>
            <a:round/>
            <a:headEnd len="med" w="med" type="none"/>
            <a:tailEnd len="med" w="med" type="none"/>
          </a:ln>
        </p:spPr>
      </p:cxnSp>
      <p:pic>
        <p:nvPicPr>
          <p:cNvPr id="290" name="Google Shape;290;p22"/>
          <p:cNvPicPr preferRelativeResize="0"/>
          <p:nvPr/>
        </p:nvPicPr>
        <p:blipFill>
          <a:blip r:embed="rId3">
            <a:alphaModFix/>
          </a:blip>
          <a:stretch>
            <a:fillRect/>
          </a:stretch>
        </p:blipFill>
        <p:spPr>
          <a:xfrm>
            <a:off x="4767500" y="1337575"/>
            <a:ext cx="4059000" cy="3601325"/>
          </a:xfrm>
          <a:prstGeom prst="rect">
            <a:avLst/>
          </a:prstGeom>
          <a:noFill/>
          <a:ln>
            <a:noFill/>
          </a:ln>
        </p:spPr>
      </p:pic>
      <p:sp>
        <p:nvSpPr>
          <p:cNvPr id="291" name="Google Shape;291;p22"/>
          <p:cNvSpPr txBox="1"/>
          <p:nvPr/>
        </p:nvSpPr>
        <p:spPr>
          <a:xfrm>
            <a:off x="685500" y="1452650"/>
            <a:ext cx="2780400" cy="28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Proxima Nova"/>
                <a:ea typeface="Proxima Nova"/>
                <a:cs typeface="Proxima Nova"/>
                <a:sym typeface="Proxima Nova"/>
              </a:rPr>
              <a:t>Track performance against established organizational goals (KPI’s) </a:t>
            </a:r>
            <a:endParaRPr sz="1100">
              <a:solidFill>
                <a:srgbClr val="FFFFFF"/>
              </a:solidFill>
              <a:latin typeface="Proxima Nova"/>
              <a:ea typeface="Proxima Nova"/>
              <a:cs typeface="Proxima Nova"/>
              <a:sym typeface="Proxima Nova"/>
            </a:endParaRPr>
          </a:p>
          <a:p>
            <a:pPr indent="0" lvl="0" marL="0" rtl="0" algn="l">
              <a:spcBef>
                <a:spcPts val="0"/>
              </a:spcBef>
              <a:spcAft>
                <a:spcPts val="0"/>
              </a:spcAft>
              <a:buNone/>
            </a:pPr>
            <a:r>
              <a:t/>
            </a:r>
            <a:endParaRPr sz="1100">
              <a:solidFill>
                <a:srgbClr val="FFFFFF"/>
              </a:solidFill>
              <a:latin typeface="Proxima Nova"/>
              <a:ea typeface="Proxima Nova"/>
              <a:cs typeface="Proxima Nova"/>
              <a:sym typeface="Proxima Nova"/>
            </a:endParaRPr>
          </a:p>
        </p:txBody>
      </p:sp>
      <p:sp>
        <p:nvSpPr>
          <p:cNvPr id="292" name="Google Shape;292;p22"/>
          <p:cNvSpPr txBox="1"/>
          <p:nvPr/>
        </p:nvSpPr>
        <p:spPr>
          <a:xfrm>
            <a:off x="685500" y="1909850"/>
            <a:ext cx="3010200" cy="28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Proxima Nova"/>
                <a:ea typeface="Proxima Nova"/>
                <a:cs typeface="Proxima Nova"/>
                <a:sym typeface="Proxima Nova"/>
              </a:rPr>
              <a:t>Easily Filter Dashboards for Your Needs</a:t>
            </a:r>
            <a:endParaRPr sz="1100">
              <a:solidFill>
                <a:srgbClr val="FFFFFF"/>
              </a:solidFill>
              <a:latin typeface="Proxima Nova"/>
              <a:ea typeface="Proxima Nova"/>
              <a:cs typeface="Proxima Nova"/>
              <a:sym typeface="Proxima Nova"/>
            </a:endParaRPr>
          </a:p>
        </p:txBody>
      </p:sp>
      <p:sp>
        <p:nvSpPr>
          <p:cNvPr id="293" name="Google Shape;293;p22"/>
          <p:cNvSpPr txBox="1"/>
          <p:nvPr/>
        </p:nvSpPr>
        <p:spPr>
          <a:xfrm>
            <a:off x="685500" y="2367050"/>
            <a:ext cx="2757300" cy="28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Proxima Nova"/>
                <a:ea typeface="Proxima Nova"/>
                <a:cs typeface="Proxima Nova"/>
                <a:sym typeface="Proxima Nova"/>
              </a:rPr>
              <a:t>User-Friendly and Interactive Platform</a:t>
            </a:r>
            <a:endParaRPr sz="1100">
              <a:solidFill>
                <a:srgbClr val="FFFFFF"/>
              </a:solidFill>
              <a:latin typeface="Proxima Nova"/>
              <a:ea typeface="Proxima Nova"/>
              <a:cs typeface="Proxima Nova"/>
              <a:sym typeface="Proxima Nova"/>
            </a:endParaRPr>
          </a:p>
        </p:txBody>
      </p:sp>
      <p:sp>
        <p:nvSpPr>
          <p:cNvPr id="294" name="Google Shape;294;p22"/>
          <p:cNvSpPr txBox="1"/>
          <p:nvPr/>
        </p:nvSpPr>
        <p:spPr>
          <a:xfrm>
            <a:off x="685500" y="2824250"/>
            <a:ext cx="2826300" cy="28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Proxima Nova"/>
                <a:ea typeface="Proxima Nova"/>
                <a:cs typeface="Proxima Nova"/>
                <a:sym typeface="Proxima Nova"/>
              </a:rPr>
              <a:t>Make Actionable, Data-Driven Decisions</a:t>
            </a:r>
            <a:endParaRPr sz="1100">
              <a:solidFill>
                <a:srgbClr val="FFFFFF"/>
              </a:solidFill>
              <a:latin typeface="Proxima Nova"/>
              <a:ea typeface="Proxima Nova"/>
              <a:cs typeface="Proxima Nova"/>
              <a:sym typeface="Proxima Nova"/>
            </a:endParaRPr>
          </a:p>
        </p:txBody>
      </p:sp>
      <p:sp>
        <p:nvSpPr>
          <p:cNvPr id="295" name="Google Shape;295;p22"/>
          <p:cNvSpPr txBox="1"/>
          <p:nvPr/>
        </p:nvSpPr>
        <p:spPr>
          <a:xfrm>
            <a:off x="685500" y="3281450"/>
            <a:ext cx="3506400" cy="28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Proxima Nova"/>
                <a:ea typeface="Proxima Nova"/>
                <a:cs typeface="Proxima Nova"/>
                <a:sym typeface="Proxima Nova"/>
              </a:rPr>
              <a:t>Access and Share Information with Key Stakeholders</a:t>
            </a:r>
            <a:endParaRPr sz="1100">
              <a:solidFill>
                <a:srgbClr val="FFFFFF"/>
              </a:solidFill>
              <a:latin typeface="Proxima Nova"/>
              <a:ea typeface="Proxima Nova"/>
              <a:cs typeface="Proxima Nova"/>
              <a:sym typeface="Proxima Nova"/>
            </a:endParaRPr>
          </a:p>
        </p:txBody>
      </p:sp>
      <p:pic>
        <p:nvPicPr>
          <p:cNvPr id="296" name="Google Shape;296;p22"/>
          <p:cNvPicPr preferRelativeResize="0"/>
          <p:nvPr/>
        </p:nvPicPr>
        <p:blipFill>
          <a:blip r:embed="rId4">
            <a:alphaModFix/>
          </a:blip>
          <a:stretch>
            <a:fillRect/>
          </a:stretch>
        </p:blipFill>
        <p:spPr>
          <a:xfrm>
            <a:off x="447615" y="1559544"/>
            <a:ext cx="155599" cy="155599"/>
          </a:xfrm>
          <a:prstGeom prst="rect">
            <a:avLst/>
          </a:prstGeom>
          <a:noFill/>
          <a:ln>
            <a:noFill/>
          </a:ln>
        </p:spPr>
      </p:pic>
      <p:pic>
        <p:nvPicPr>
          <p:cNvPr id="297" name="Google Shape;297;p22"/>
          <p:cNvPicPr preferRelativeResize="0"/>
          <p:nvPr/>
        </p:nvPicPr>
        <p:blipFill>
          <a:blip r:embed="rId4">
            <a:alphaModFix/>
          </a:blip>
          <a:stretch>
            <a:fillRect/>
          </a:stretch>
        </p:blipFill>
        <p:spPr>
          <a:xfrm>
            <a:off x="447615" y="2007551"/>
            <a:ext cx="155599" cy="155599"/>
          </a:xfrm>
          <a:prstGeom prst="rect">
            <a:avLst/>
          </a:prstGeom>
          <a:noFill/>
          <a:ln>
            <a:noFill/>
          </a:ln>
        </p:spPr>
      </p:pic>
      <p:pic>
        <p:nvPicPr>
          <p:cNvPr id="298" name="Google Shape;298;p22"/>
          <p:cNvPicPr preferRelativeResize="0"/>
          <p:nvPr/>
        </p:nvPicPr>
        <p:blipFill>
          <a:blip r:embed="rId4">
            <a:alphaModFix/>
          </a:blip>
          <a:stretch>
            <a:fillRect/>
          </a:stretch>
        </p:blipFill>
        <p:spPr>
          <a:xfrm>
            <a:off x="447615" y="2464751"/>
            <a:ext cx="155599" cy="155599"/>
          </a:xfrm>
          <a:prstGeom prst="rect">
            <a:avLst/>
          </a:prstGeom>
          <a:noFill/>
          <a:ln>
            <a:noFill/>
          </a:ln>
        </p:spPr>
      </p:pic>
      <p:pic>
        <p:nvPicPr>
          <p:cNvPr id="299" name="Google Shape;299;p22"/>
          <p:cNvPicPr preferRelativeResize="0"/>
          <p:nvPr/>
        </p:nvPicPr>
        <p:blipFill>
          <a:blip r:embed="rId4">
            <a:alphaModFix/>
          </a:blip>
          <a:stretch>
            <a:fillRect/>
          </a:stretch>
        </p:blipFill>
        <p:spPr>
          <a:xfrm>
            <a:off x="447615" y="2921951"/>
            <a:ext cx="155599" cy="155599"/>
          </a:xfrm>
          <a:prstGeom prst="rect">
            <a:avLst/>
          </a:prstGeom>
          <a:noFill/>
          <a:ln>
            <a:noFill/>
          </a:ln>
        </p:spPr>
      </p:pic>
      <p:pic>
        <p:nvPicPr>
          <p:cNvPr id="300" name="Google Shape;300;p22"/>
          <p:cNvPicPr preferRelativeResize="0"/>
          <p:nvPr/>
        </p:nvPicPr>
        <p:blipFill>
          <a:blip r:embed="rId4">
            <a:alphaModFix/>
          </a:blip>
          <a:stretch>
            <a:fillRect/>
          </a:stretch>
        </p:blipFill>
        <p:spPr>
          <a:xfrm>
            <a:off x="447615" y="3379151"/>
            <a:ext cx="155599" cy="155599"/>
          </a:xfrm>
          <a:prstGeom prst="rect">
            <a:avLst/>
          </a:prstGeom>
          <a:noFill/>
          <a:ln>
            <a:noFill/>
          </a:ln>
        </p:spPr>
      </p:pic>
      <p:pic>
        <p:nvPicPr>
          <p:cNvPr id="301" name="Google Shape;301;p22"/>
          <p:cNvPicPr preferRelativeResize="0"/>
          <p:nvPr/>
        </p:nvPicPr>
        <p:blipFill>
          <a:blip r:embed="rId5">
            <a:alphaModFix/>
          </a:blip>
          <a:stretch>
            <a:fillRect/>
          </a:stretch>
        </p:blipFill>
        <p:spPr>
          <a:xfrm>
            <a:off x="4861275" y="1452650"/>
            <a:ext cx="3831153" cy="2195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3"/>
          <p:cNvSpPr/>
          <p:nvPr/>
        </p:nvSpPr>
        <p:spPr>
          <a:xfrm>
            <a:off x="5033250" y="2113225"/>
            <a:ext cx="677100" cy="648000"/>
          </a:xfrm>
          <a:prstGeom prst="hexagon">
            <a:avLst>
              <a:gd fmla="val 25000" name="adj"/>
              <a:gd fmla="val 115470" name="vf"/>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5033250" y="970225"/>
            <a:ext cx="677100" cy="648000"/>
          </a:xfrm>
          <a:prstGeom prst="hexagon">
            <a:avLst>
              <a:gd fmla="val 25000" name="adj"/>
              <a:gd fmla="val 115470" name="vf"/>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p:nvPr/>
        </p:nvSpPr>
        <p:spPr>
          <a:xfrm>
            <a:off x="225225" y="216025"/>
            <a:ext cx="592800" cy="52500"/>
          </a:xfrm>
          <a:prstGeom prst="rect">
            <a:avLst/>
          </a:prstGeom>
          <a:gradFill>
            <a:gsLst>
              <a:gs pos="0">
                <a:srgbClr val="482F90">
                  <a:alpha val="91764"/>
                </a:srgbClr>
              </a:gs>
              <a:gs pos="7000">
                <a:srgbClr val="24639C"/>
              </a:gs>
              <a:gs pos="43000">
                <a:srgbClr val="127DA2"/>
              </a:gs>
              <a:gs pos="100000">
                <a:schemeClr val="accent5"/>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txBox="1"/>
          <p:nvPr/>
        </p:nvSpPr>
        <p:spPr>
          <a:xfrm>
            <a:off x="197656" y="271188"/>
            <a:ext cx="3874800" cy="4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482F90"/>
                </a:solidFill>
                <a:latin typeface="Raleway"/>
                <a:ea typeface="Raleway"/>
                <a:cs typeface="Raleway"/>
                <a:sym typeface="Raleway"/>
              </a:rPr>
              <a:t>The Right Data, At the Right Time</a:t>
            </a:r>
            <a:endParaRPr sz="1500">
              <a:solidFill>
                <a:srgbClr val="482F90"/>
              </a:solidFill>
              <a:latin typeface="Raleway"/>
              <a:ea typeface="Raleway"/>
              <a:cs typeface="Raleway"/>
              <a:sym typeface="Raleway"/>
            </a:endParaRPr>
          </a:p>
        </p:txBody>
      </p:sp>
      <p:pic>
        <p:nvPicPr>
          <p:cNvPr id="310" name="Google Shape;310;p23"/>
          <p:cNvPicPr preferRelativeResize="0"/>
          <p:nvPr/>
        </p:nvPicPr>
        <p:blipFill>
          <a:blip r:embed="rId3">
            <a:alphaModFix/>
          </a:blip>
          <a:stretch>
            <a:fillRect/>
          </a:stretch>
        </p:blipFill>
        <p:spPr>
          <a:xfrm>
            <a:off x="5244813" y="1174637"/>
            <a:ext cx="263525" cy="239175"/>
          </a:xfrm>
          <a:prstGeom prst="rect">
            <a:avLst/>
          </a:prstGeom>
          <a:noFill/>
          <a:ln>
            <a:noFill/>
          </a:ln>
        </p:spPr>
      </p:pic>
      <p:sp>
        <p:nvSpPr>
          <p:cNvPr id="311" name="Google Shape;311;p23"/>
          <p:cNvSpPr/>
          <p:nvPr/>
        </p:nvSpPr>
        <p:spPr>
          <a:xfrm>
            <a:off x="5181000" y="1119625"/>
            <a:ext cx="381600" cy="349200"/>
          </a:xfrm>
          <a:prstGeom prst="hexagon">
            <a:avLst>
              <a:gd fmla="val 25000" name="adj"/>
              <a:gd fmla="val 115470" name="vf"/>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3"/>
          <p:cNvSpPr txBox="1"/>
          <p:nvPr/>
        </p:nvSpPr>
        <p:spPr>
          <a:xfrm>
            <a:off x="5757200" y="834625"/>
            <a:ext cx="2091300" cy="2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5"/>
                </a:solidFill>
                <a:latin typeface="Proxima Nova"/>
                <a:ea typeface="Proxima Nova"/>
                <a:cs typeface="Proxima Nova"/>
                <a:sym typeface="Proxima Nova"/>
              </a:rPr>
              <a:t>Real-Time</a:t>
            </a:r>
            <a:r>
              <a:rPr lang="en" sz="1300">
                <a:solidFill>
                  <a:schemeClr val="accent5"/>
                </a:solidFill>
                <a:latin typeface="Proxima Nova"/>
                <a:ea typeface="Proxima Nova"/>
                <a:cs typeface="Proxima Nova"/>
                <a:sym typeface="Proxima Nova"/>
              </a:rPr>
              <a:t> Dashboards</a:t>
            </a:r>
            <a:endParaRPr sz="1300">
              <a:solidFill>
                <a:schemeClr val="accent5"/>
              </a:solidFill>
              <a:latin typeface="Proxima Nova"/>
              <a:ea typeface="Proxima Nova"/>
              <a:cs typeface="Proxima Nova"/>
              <a:sym typeface="Proxima Nova"/>
            </a:endParaRPr>
          </a:p>
        </p:txBody>
      </p:sp>
      <p:sp>
        <p:nvSpPr>
          <p:cNvPr id="313" name="Google Shape;313;p23"/>
          <p:cNvSpPr txBox="1"/>
          <p:nvPr/>
        </p:nvSpPr>
        <p:spPr>
          <a:xfrm>
            <a:off x="5757200" y="1156375"/>
            <a:ext cx="2955600" cy="62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latin typeface="Raleway"/>
                <a:ea typeface="Raleway"/>
                <a:cs typeface="Raleway"/>
                <a:sym typeface="Raleway"/>
              </a:rPr>
              <a:t>R</a:t>
            </a:r>
            <a:r>
              <a:rPr lang="en" sz="900">
                <a:latin typeface="Raleway"/>
                <a:ea typeface="Raleway"/>
                <a:cs typeface="Raleway"/>
                <a:sym typeface="Raleway"/>
              </a:rPr>
              <a:t>eal-time dashboards allow management to make intelligent decisions  to improve pharmacy operations.</a:t>
            </a:r>
            <a:endParaRPr sz="900">
              <a:latin typeface="Raleway"/>
              <a:ea typeface="Raleway"/>
              <a:cs typeface="Raleway"/>
              <a:sym typeface="Raleway"/>
            </a:endParaRPr>
          </a:p>
        </p:txBody>
      </p:sp>
      <p:sp>
        <p:nvSpPr>
          <p:cNvPr id="314" name="Google Shape;314;p23"/>
          <p:cNvSpPr/>
          <p:nvPr/>
        </p:nvSpPr>
        <p:spPr>
          <a:xfrm>
            <a:off x="5181000" y="2262625"/>
            <a:ext cx="381600" cy="349200"/>
          </a:xfrm>
          <a:prstGeom prst="hexagon">
            <a:avLst>
              <a:gd fmla="val 25000" name="adj"/>
              <a:gd fmla="val 115470" name="vf"/>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txBox="1"/>
          <p:nvPr/>
        </p:nvSpPr>
        <p:spPr>
          <a:xfrm>
            <a:off x="5757200" y="1977625"/>
            <a:ext cx="2091300" cy="2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5"/>
                </a:solidFill>
                <a:latin typeface="Proxima Nova"/>
                <a:ea typeface="Proxima Nova"/>
                <a:cs typeface="Proxima Nova"/>
                <a:sym typeface="Proxima Nova"/>
              </a:rPr>
              <a:t>Custom Reports</a:t>
            </a:r>
            <a:endParaRPr sz="1300">
              <a:solidFill>
                <a:schemeClr val="accent5"/>
              </a:solidFill>
              <a:latin typeface="Proxima Nova"/>
              <a:ea typeface="Proxima Nova"/>
              <a:cs typeface="Proxima Nova"/>
              <a:sym typeface="Proxima Nova"/>
            </a:endParaRPr>
          </a:p>
        </p:txBody>
      </p:sp>
      <p:sp>
        <p:nvSpPr>
          <p:cNvPr id="316" name="Google Shape;316;p23"/>
          <p:cNvSpPr txBox="1"/>
          <p:nvPr/>
        </p:nvSpPr>
        <p:spPr>
          <a:xfrm>
            <a:off x="5757200" y="2299375"/>
            <a:ext cx="2955600" cy="62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latin typeface="Raleway"/>
                <a:ea typeface="Raleway"/>
                <a:cs typeface="Raleway"/>
                <a:sym typeface="Raleway"/>
              </a:rPr>
              <a:t>Elite PharmaPRO team can design custom, ad hoc reports upon request to meet the needs of any organization.</a:t>
            </a:r>
            <a:endParaRPr sz="900">
              <a:latin typeface="Raleway"/>
              <a:ea typeface="Raleway"/>
              <a:cs typeface="Raleway"/>
              <a:sym typeface="Raleway"/>
            </a:endParaRPr>
          </a:p>
        </p:txBody>
      </p:sp>
      <p:sp>
        <p:nvSpPr>
          <p:cNvPr id="317" name="Google Shape;317;p23"/>
          <p:cNvSpPr/>
          <p:nvPr/>
        </p:nvSpPr>
        <p:spPr>
          <a:xfrm>
            <a:off x="5181000" y="3405625"/>
            <a:ext cx="381600" cy="349200"/>
          </a:xfrm>
          <a:prstGeom prst="hexagon">
            <a:avLst>
              <a:gd fmla="val 25000" name="adj"/>
              <a:gd fmla="val 115470"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txBox="1"/>
          <p:nvPr/>
        </p:nvSpPr>
        <p:spPr>
          <a:xfrm>
            <a:off x="5757200" y="3120625"/>
            <a:ext cx="2091300" cy="2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5"/>
                </a:solidFill>
                <a:latin typeface="Proxima Nova"/>
                <a:ea typeface="Proxima Nova"/>
                <a:cs typeface="Proxima Nova"/>
                <a:sym typeface="Proxima Nova"/>
              </a:rPr>
              <a:t>Data Exports</a:t>
            </a:r>
            <a:endParaRPr sz="1300">
              <a:solidFill>
                <a:schemeClr val="accent5"/>
              </a:solidFill>
              <a:latin typeface="Proxima Nova"/>
              <a:ea typeface="Proxima Nova"/>
              <a:cs typeface="Proxima Nova"/>
              <a:sym typeface="Proxima Nova"/>
            </a:endParaRPr>
          </a:p>
        </p:txBody>
      </p:sp>
      <p:sp>
        <p:nvSpPr>
          <p:cNvPr id="319" name="Google Shape;319;p23"/>
          <p:cNvSpPr txBox="1"/>
          <p:nvPr/>
        </p:nvSpPr>
        <p:spPr>
          <a:xfrm>
            <a:off x="5757200" y="3442375"/>
            <a:ext cx="2955600" cy="62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latin typeface="Raleway"/>
                <a:ea typeface="Raleway"/>
                <a:cs typeface="Raleway"/>
                <a:sym typeface="Raleway"/>
              </a:rPr>
              <a:t>Elite PharmaPRO has a vast catalog of reports &amp; data that can be downloaded or exported at any given time.</a:t>
            </a:r>
            <a:endParaRPr sz="900">
              <a:latin typeface="Raleway"/>
              <a:ea typeface="Raleway"/>
              <a:cs typeface="Raleway"/>
              <a:sym typeface="Raleway"/>
            </a:endParaRPr>
          </a:p>
        </p:txBody>
      </p:sp>
      <p:sp>
        <p:nvSpPr>
          <p:cNvPr id="320" name="Google Shape;320;p23"/>
          <p:cNvSpPr/>
          <p:nvPr/>
        </p:nvSpPr>
        <p:spPr>
          <a:xfrm>
            <a:off x="0" y="4785050"/>
            <a:ext cx="9144000" cy="358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1" name="Google Shape;321;p23"/>
          <p:cNvPicPr preferRelativeResize="0"/>
          <p:nvPr/>
        </p:nvPicPr>
        <p:blipFill>
          <a:blip r:embed="rId4">
            <a:alphaModFix amt="50000"/>
          </a:blip>
          <a:stretch>
            <a:fillRect/>
          </a:stretch>
        </p:blipFill>
        <p:spPr>
          <a:xfrm>
            <a:off x="129400" y="4832546"/>
            <a:ext cx="1019699" cy="263525"/>
          </a:xfrm>
          <a:prstGeom prst="rect">
            <a:avLst/>
          </a:prstGeom>
          <a:noFill/>
          <a:ln>
            <a:noFill/>
          </a:ln>
        </p:spPr>
      </p:pic>
      <p:pic>
        <p:nvPicPr>
          <p:cNvPr id="322" name="Google Shape;322;p23"/>
          <p:cNvPicPr preferRelativeResize="0"/>
          <p:nvPr/>
        </p:nvPicPr>
        <p:blipFill>
          <a:blip r:embed="rId5">
            <a:alphaModFix/>
          </a:blip>
          <a:stretch>
            <a:fillRect/>
          </a:stretch>
        </p:blipFill>
        <p:spPr>
          <a:xfrm>
            <a:off x="5239660" y="2305452"/>
            <a:ext cx="263525" cy="263525"/>
          </a:xfrm>
          <a:prstGeom prst="rect">
            <a:avLst/>
          </a:prstGeom>
          <a:noFill/>
          <a:ln>
            <a:noFill/>
          </a:ln>
        </p:spPr>
      </p:pic>
      <p:pic>
        <p:nvPicPr>
          <p:cNvPr id="323" name="Google Shape;323;p23"/>
          <p:cNvPicPr preferRelativeResize="0"/>
          <p:nvPr/>
        </p:nvPicPr>
        <p:blipFill>
          <a:blip r:embed="rId6">
            <a:alphaModFix/>
          </a:blip>
          <a:stretch>
            <a:fillRect/>
          </a:stretch>
        </p:blipFill>
        <p:spPr>
          <a:xfrm>
            <a:off x="5265350" y="3474376"/>
            <a:ext cx="222450" cy="222001"/>
          </a:xfrm>
          <a:prstGeom prst="rect">
            <a:avLst/>
          </a:prstGeom>
          <a:noFill/>
          <a:ln>
            <a:noFill/>
          </a:ln>
        </p:spPr>
      </p:pic>
      <p:pic>
        <p:nvPicPr>
          <p:cNvPr id="324" name="Google Shape;324;p23"/>
          <p:cNvPicPr preferRelativeResize="0"/>
          <p:nvPr/>
        </p:nvPicPr>
        <p:blipFill>
          <a:blip r:embed="rId7">
            <a:alphaModFix/>
          </a:blip>
          <a:stretch>
            <a:fillRect/>
          </a:stretch>
        </p:blipFill>
        <p:spPr>
          <a:xfrm>
            <a:off x="377625" y="990550"/>
            <a:ext cx="4271975" cy="3701400"/>
          </a:xfrm>
          <a:prstGeom prst="rect">
            <a:avLst/>
          </a:prstGeom>
          <a:noFill/>
          <a:ln>
            <a:noFill/>
          </a:ln>
        </p:spPr>
      </p:pic>
      <p:pic>
        <p:nvPicPr>
          <p:cNvPr id="325" name="Google Shape;325;p23"/>
          <p:cNvPicPr preferRelativeResize="0"/>
          <p:nvPr/>
        </p:nvPicPr>
        <p:blipFill>
          <a:blip r:embed="rId8">
            <a:alphaModFix/>
          </a:blip>
          <a:stretch>
            <a:fillRect/>
          </a:stretch>
        </p:blipFill>
        <p:spPr>
          <a:xfrm>
            <a:off x="534375" y="1144150"/>
            <a:ext cx="3903574" cy="993225"/>
          </a:xfrm>
          <a:prstGeom prst="rect">
            <a:avLst/>
          </a:prstGeom>
          <a:noFill/>
          <a:ln>
            <a:noFill/>
          </a:ln>
        </p:spPr>
      </p:pic>
      <p:pic>
        <p:nvPicPr>
          <p:cNvPr id="326" name="Google Shape;326;p23"/>
          <p:cNvPicPr preferRelativeResize="0"/>
          <p:nvPr/>
        </p:nvPicPr>
        <p:blipFill rotWithShape="1">
          <a:blip r:embed="rId9">
            <a:alphaModFix/>
          </a:blip>
          <a:srcRect b="33359" l="0" r="0" t="0"/>
          <a:stretch/>
        </p:blipFill>
        <p:spPr>
          <a:xfrm>
            <a:off x="534375" y="2137375"/>
            <a:ext cx="3903576" cy="1175101"/>
          </a:xfrm>
          <a:prstGeom prst="rect">
            <a:avLst/>
          </a:prstGeom>
          <a:noFill/>
          <a:ln>
            <a:noFill/>
          </a:ln>
        </p:spPr>
      </p:pic>
      <p:sp>
        <p:nvSpPr>
          <p:cNvPr id="327" name="Google Shape;327;p23"/>
          <p:cNvSpPr txBox="1"/>
          <p:nvPr/>
        </p:nvSpPr>
        <p:spPr>
          <a:xfrm>
            <a:off x="6987825" y="4811883"/>
            <a:ext cx="2091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u="sng">
                <a:solidFill>
                  <a:srgbClr val="482F90"/>
                </a:solidFill>
                <a:latin typeface="Proxima Nova"/>
                <a:ea typeface="Proxima Nova"/>
                <a:cs typeface="Proxima Nova"/>
                <a:sym typeface="Proxima Nova"/>
                <a:hlinkClick r:id="rId10">
                  <a:extLst>
                    <a:ext uri="{A12FA001-AC4F-418D-AE19-62706E023703}">
                      <ahyp:hlinkClr val="tx"/>
                    </a:ext>
                  </a:extLst>
                </a:hlinkClick>
              </a:rPr>
              <a:t>info@elitepharmapro.com</a:t>
            </a:r>
            <a:r>
              <a:rPr lang="en" sz="800">
                <a:solidFill>
                  <a:srgbClr val="482F90"/>
                </a:solidFill>
                <a:latin typeface="Proxima Nova"/>
                <a:ea typeface="Proxima Nova"/>
                <a:cs typeface="Proxima Nova"/>
                <a:sym typeface="Proxima Nova"/>
              </a:rPr>
              <a:t>  | 929-MYELITE</a:t>
            </a:r>
            <a:endParaRPr sz="800">
              <a:solidFill>
                <a:srgbClr val="482F90"/>
              </a:solidFill>
              <a:latin typeface="Proxima Nova"/>
              <a:ea typeface="Proxima Nova"/>
              <a:cs typeface="Proxima Nova"/>
              <a:sym typeface="Proxima Nov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p:nvPr/>
        </p:nvSpPr>
        <p:spPr>
          <a:xfrm>
            <a:off x="0" y="4785050"/>
            <a:ext cx="9144000" cy="358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0" name="Google Shape;70;p14"/>
          <p:cNvPicPr preferRelativeResize="0"/>
          <p:nvPr/>
        </p:nvPicPr>
        <p:blipFill>
          <a:blip r:embed="rId3">
            <a:alphaModFix amt="50000"/>
          </a:blip>
          <a:stretch>
            <a:fillRect/>
          </a:stretch>
        </p:blipFill>
        <p:spPr>
          <a:xfrm>
            <a:off x="129400" y="4832546"/>
            <a:ext cx="1019699" cy="263525"/>
          </a:xfrm>
          <a:prstGeom prst="rect">
            <a:avLst/>
          </a:prstGeom>
          <a:noFill/>
          <a:ln>
            <a:noFill/>
          </a:ln>
        </p:spPr>
      </p:pic>
      <p:sp>
        <p:nvSpPr>
          <p:cNvPr id="71" name="Google Shape;71;p14"/>
          <p:cNvSpPr/>
          <p:nvPr/>
        </p:nvSpPr>
        <p:spPr>
          <a:xfrm>
            <a:off x="5713475" y="0"/>
            <a:ext cx="3430500" cy="5143500"/>
          </a:xfrm>
          <a:prstGeom prst="rect">
            <a:avLst/>
          </a:prstGeom>
          <a:gradFill>
            <a:gsLst>
              <a:gs pos="0">
                <a:srgbClr val="482F90">
                  <a:alpha val="91764"/>
                </a:srgbClr>
              </a:gs>
              <a:gs pos="16000">
                <a:srgbClr val="24639C"/>
              </a:gs>
              <a:gs pos="63000">
                <a:srgbClr val="127DA2"/>
              </a:gs>
              <a:gs pos="100000">
                <a:schemeClr val="accent5"/>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225225" y="216025"/>
            <a:ext cx="592800" cy="52500"/>
          </a:xfrm>
          <a:prstGeom prst="rect">
            <a:avLst/>
          </a:prstGeom>
          <a:gradFill>
            <a:gsLst>
              <a:gs pos="0">
                <a:srgbClr val="482F90">
                  <a:alpha val="91764"/>
                </a:srgbClr>
              </a:gs>
              <a:gs pos="7000">
                <a:srgbClr val="24639C"/>
              </a:gs>
              <a:gs pos="43000">
                <a:srgbClr val="127DA2"/>
              </a:gs>
              <a:gs pos="100000">
                <a:schemeClr val="accent5"/>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txBox="1"/>
          <p:nvPr/>
        </p:nvSpPr>
        <p:spPr>
          <a:xfrm>
            <a:off x="239015" y="393346"/>
            <a:ext cx="848400" cy="306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800">
                <a:latin typeface="Spectral"/>
                <a:ea typeface="Spectral"/>
                <a:cs typeface="Spectral"/>
                <a:sym typeface="Spectral"/>
              </a:rPr>
              <a:t>Agenda</a:t>
            </a:r>
            <a:endParaRPr sz="1800">
              <a:latin typeface="Spectral"/>
              <a:ea typeface="Spectral"/>
              <a:cs typeface="Spectral"/>
              <a:sym typeface="Spectral"/>
            </a:endParaRPr>
          </a:p>
        </p:txBody>
      </p:sp>
      <p:sp>
        <p:nvSpPr>
          <p:cNvPr id="74" name="Google Shape;74;p14"/>
          <p:cNvSpPr/>
          <p:nvPr/>
        </p:nvSpPr>
        <p:spPr>
          <a:xfrm>
            <a:off x="216258" y="1209397"/>
            <a:ext cx="155400" cy="155400"/>
          </a:xfrm>
          <a:prstGeom prst="ellipse">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5" name="Google Shape;75;p14"/>
          <p:cNvPicPr preferRelativeResize="0"/>
          <p:nvPr/>
        </p:nvPicPr>
        <p:blipFill rotWithShape="1">
          <a:blip r:embed="rId4">
            <a:alphaModFix/>
          </a:blip>
          <a:srcRect b="0" l="30094" r="0" t="0"/>
          <a:stretch/>
        </p:blipFill>
        <p:spPr>
          <a:xfrm>
            <a:off x="6448612" y="964400"/>
            <a:ext cx="1960225" cy="724650"/>
          </a:xfrm>
          <a:prstGeom prst="rect">
            <a:avLst/>
          </a:prstGeom>
          <a:noFill/>
          <a:ln>
            <a:noFill/>
          </a:ln>
        </p:spPr>
      </p:pic>
      <p:sp>
        <p:nvSpPr>
          <p:cNvPr id="76" name="Google Shape;76;p14"/>
          <p:cNvSpPr txBox="1"/>
          <p:nvPr/>
        </p:nvSpPr>
        <p:spPr>
          <a:xfrm>
            <a:off x="6150875" y="1782225"/>
            <a:ext cx="2555700" cy="2312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300">
                <a:solidFill>
                  <a:srgbClr val="FFFFFF"/>
                </a:solidFill>
                <a:latin typeface="Proxima Nova"/>
                <a:ea typeface="Proxima Nova"/>
                <a:cs typeface="Proxima Nova"/>
                <a:sym typeface="Proxima Nova"/>
              </a:rPr>
              <a:t>Our aim is to help our customers </a:t>
            </a:r>
            <a:r>
              <a:rPr b="1" lang="en" sz="1300">
                <a:solidFill>
                  <a:srgbClr val="FFFFFF"/>
                </a:solidFill>
                <a:latin typeface="Proxima Nova"/>
                <a:ea typeface="Proxima Nova"/>
                <a:cs typeface="Proxima Nova"/>
                <a:sym typeface="Proxima Nova"/>
              </a:rPr>
              <a:t>maximize profits</a:t>
            </a:r>
            <a:r>
              <a:rPr lang="en" sz="1300">
                <a:solidFill>
                  <a:srgbClr val="FFFFFF"/>
                </a:solidFill>
                <a:latin typeface="Proxima Nova"/>
                <a:ea typeface="Proxima Nova"/>
                <a:cs typeface="Proxima Nova"/>
                <a:sym typeface="Proxima Nova"/>
              </a:rPr>
              <a:t> and give </a:t>
            </a:r>
            <a:r>
              <a:rPr b="1" lang="en" sz="1300">
                <a:solidFill>
                  <a:srgbClr val="FFFFFF"/>
                </a:solidFill>
                <a:latin typeface="Proxima Nova"/>
                <a:ea typeface="Proxima Nova"/>
                <a:cs typeface="Proxima Nova"/>
                <a:sym typeface="Proxima Nova"/>
              </a:rPr>
              <a:t>insights on the real-time information</a:t>
            </a:r>
            <a:r>
              <a:rPr lang="en" sz="1300">
                <a:solidFill>
                  <a:srgbClr val="FFFFFF"/>
                </a:solidFill>
                <a:latin typeface="Proxima Nova"/>
                <a:ea typeface="Proxima Nova"/>
                <a:cs typeface="Proxima Nova"/>
                <a:sym typeface="Proxima Nova"/>
              </a:rPr>
              <a:t> &amp; with minimal user-interaction, make it easy for the users to manage day-to-day </a:t>
            </a:r>
            <a:r>
              <a:rPr b="1" lang="en" sz="1300">
                <a:solidFill>
                  <a:srgbClr val="FFFFFF"/>
                </a:solidFill>
                <a:latin typeface="Proxima Nova"/>
                <a:ea typeface="Proxima Nova"/>
                <a:cs typeface="Proxima Nova"/>
                <a:sym typeface="Proxima Nova"/>
              </a:rPr>
              <a:t>ordering</a:t>
            </a:r>
            <a:r>
              <a:rPr lang="en" sz="1300">
                <a:solidFill>
                  <a:srgbClr val="FFFFFF"/>
                </a:solidFill>
                <a:latin typeface="Proxima Nova"/>
                <a:ea typeface="Proxima Nova"/>
                <a:cs typeface="Proxima Nova"/>
                <a:sym typeface="Proxima Nova"/>
              </a:rPr>
              <a:t>, </a:t>
            </a:r>
            <a:r>
              <a:rPr b="1" lang="en" sz="1300">
                <a:solidFill>
                  <a:srgbClr val="FFFFFF"/>
                </a:solidFill>
                <a:latin typeface="Proxima Nova"/>
                <a:ea typeface="Proxima Nova"/>
                <a:cs typeface="Proxima Nova"/>
                <a:sym typeface="Proxima Nova"/>
              </a:rPr>
              <a:t>inventory</a:t>
            </a:r>
            <a:r>
              <a:rPr lang="en" sz="1300">
                <a:solidFill>
                  <a:srgbClr val="FFFFFF"/>
                </a:solidFill>
                <a:latin typeface="Proxima Nova"/>
                <a:ea typeface="Proxima Nova"/>
                <a:cs typeface="Proxima Nova"/>
                <a:sym typeface="Proxima Nova"/>
              </a:rPr>
              <a:t> and </a:t>
            </a:r>
            <a:r>
              <a:rPr b="1" lang="en" sz="1300">
                <a:solidFill>
                  <a:srgbClr val="FFFFFF"/>
                </a:solidFill>
                <a:latin typeface="Proxima Nova"/>
                <a:ea typeface="Proxima Nova"/>
                <a:cs typeface="Proxima Nova"/>
                <a:sym typeface="Proxima Nova"/>
              </a:rPr>
              <a:t>compliance</a:t>
            </a:r>
            <a:r>
              <a:rPr lang="en" sz="1300">
                <a:solidFill>
                  <a:srgbClr val="FFFFFF"/>
                </a:solidFill>
                <a:latin typeface="Proxima Nova"/>
                <a:ea typeface="Proxima Nova"/>
                <a:cs typeface="Proxima Nova"/>
                <a:sym typeface="Proxima Nova"/>
              </a:rPr>
              <a:t> throughout the pharmacy network</a:t>
            </a:r>
            <a:endParaRPr sz="1300">
              <a:solidFill>
                <a:srgbClr val="FFFFFF"/>
              </a:solidFill>
              <a:latin typeface="Proxima Nova"/>
              <a:ea typeface="Proxima Nova"/>
              <a:cs typeface="Proxima Nova"/>
              <a:sym typeface="Proxima Nova"/>
            </a:endParaRPr>
          </a:p>
        </p:txBody>
      </p:sp>
      <p:sp>
        <p:nvSpPr>
          <p:cNvPr id="77" name="Google Shape;77;p14"/>
          <p:cNvSpPr/>
          <p:nvPr/>
        </p:nvSpPr>
        <p:spPr>
          <a:xfrm>
            <a:off x="252815" y="1243233"/>
            <a:ext cx="82200" cy="822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txBox="1"/>
          <p:nvPr/>
        </p:nvSpPr>
        <p:spPr>
          <a:xfrm>
            <a:off x="468853" y="1097335"/>
            <a:ext cx="34749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Proxima Nova"/>
                <a:ea typeface="Proxima Nova"/>
                <a:cs typeface="Proxima Nova"/>
                <a:sym typeface="Proxima Nova"/>
              </a:rPr>
              <a:t>Optimized Drug Purchasing</a:t>
            </a:r>
            <a:endParaRPr sz="1200">
              <a:latin typeface="Proxima Nova"/>
              <a:ea typeface="Proxima Nova"/>
              <a:cs typeface="Proxima Nova"/>
              <a:sym typeface="Proxima Nova"/>
            </a:endParaRPr>
          </a:p>
        </p:txBody>
      </p:sp>
      <p:sp>
        <p:nvSpPr>
          <p:cNvPr id="79" name="Google Shape;79;p14"/>
          <p:cNvSpPr txBox="1"/>
          <p:nvPr/>
        </p:nvSpPr>
        <p:spPr>
          <a:xfrm>
            <a:off x="468853" y="1554535"/>
            <a:ext cx="34749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Proxima Nova"/>
                <a:ea typeface="Proxima Nova"/>
                <a:cs typeface="Proxima Nova"/>
                <a:sym typeface="Proxima Nova"/>
              </a:rPr>
              <a:t>Electronically Integrated Wholesalers</a:t>
            </a:r>
            <a:endParaRPr sz="1200">
              <a:latin typeface="Proxima Nova"/>
              <a:ea typeface="Proxima Nova"/>
              <a:cs typeface="Proxima Nova"/>
              <a:sym typeface="Proxima Nova"/>
            </a:endParaRPr>
          </a:p>
        </p:txBody>
      </p:sp>
      <p:sp>
        <p:nvSpPr>
          <p:cNvPr id="80" name="Google Shape;80;p14"/>
          <p:cNvSpPr txBox="1"/>
          <p:nvPr/>
        </p:nvSpPr>
        <p:spPr>
          <a:xfrm>
            <a:off x="468853" y="2011735"/>
            <a:ext cx="34749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Proxima Nova"/>
                <a:ea typeface="Proxima Nova"/>
                <a:cs typeface="Proxima Nova"/>
                <a:sym typeface="Proxima Nova"/>
              </a:rPr>
              <a:t>DSCSA Track and Trace Compliance</a:t>
            </a:r>
            <a:endParaRPr sz="1200">
              <a:latin typeface="Proxima Nova"/>
              <a:ea typeface="Proxima Nova"/>
              <a:cs typeface="Proxima Nova"/>
              <a:sym typeface="Proxima Nova"/>
            </a:endParaRPr>
          </a:p>
        </p:txBody>
      </p:sp>
      <p:sp>
        <p:nvSpPr>
          <p:cNvPr id="81" name="Google Shape;81;p14"/>
          <p:cNvSpPr txBox="1"/>
          <p:nvPr/>
        </p:nvSpPr>
        <p:spPr>
          <a:xfrm>
            <a:off x="468853" y="2468935"/>
            <a:ext cx="34749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Proxima Nova"/>
                <a:ea typeface="Proxima Nova"/>
                <a:cs typeface="Proxima Nova"/>
                <a:sym typeface="Proxima Nova"/>
              </a:rPr>
              <a:t>Inventory Management</a:t>
            </a:r>
            <a:endParaRPr sz="1200">
              <a:latin typeface="Proxima Nova"/>
              <a:ea typeface="Proxima Nova"/>
              <a:cs typeface="Proxima Nova"/>
              <a:sym typeface="Proxima Nova"/>
            </a:endParaRPr>
          </a:p>
        </p:txBody>
      </p:sp>
      <p:sp>
        <p:nvSpPr>
          <p:cNvPr id="82" name="Google Shape;82;p14"/>
          <p:cNvSpPr txBox="1"/>
          <p:nvPr/>
        </p:nvSpPr>
        <p:spPr>
          <a:xfrm>
            <a:off x="468853" y="2926135"/>
            <a:ext cx="34749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Proxima Nova"/>
                <a:ea typeface="Proxima Nova"/>
                <a:cs typeface="Proxima Nova"/>
                <a:sym typeface="Proxima Nova"/>
              </a:rPr>
              <a:t>Drug Reconciliation</a:t>
            </a:r>
            <a:endParaRPr sz="1200">
              <a:latin typeface="Proxima Nova"/>
              <a:ea typeface="Proxima Nova"/>
              <a:cs typeface="Proxima Nova"/>
              <a:sym typeface="Proxima Nova"/>
            </a:endParaRPr>
          </a:p>
        </p:txBody>
      </p:sp>
      <p:sp>
        <p:nvSpPr>
          <p:cNvPr id="83" name="Google Shape;83;p14"/>
          <p:cNvSpPr/>
          <p:nvPr/>
        </p:nvSpPr>
        <p:spPr>
          <a:xfrm>
            <a:off x="216258" y="1666597"/>
            <a:ext cx="155400" cy="155400"/>
          </a:xfrm>
          <a:prstGeom prst="ellipse">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4"/>
          <p:cNvSpPr/>
          <p:nvPr/>
        </p:nvSpPr>
        <p:spPr>
          <a:xfrm>
            <a:off x="252815" y="1700433"/>
            <a:ext cx="82200" cy="822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a:off x="216258" y="2123797"/>
            <a:ext cx="155400" cy="155400"/>
          </a:xfrm>
          <a:prstGeom prst="ellipse">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p:nvPr/>
        </p:nvSpPr>
        <p:spPr>
          <a:xfrm>
            <a:off x="252815" y="2157633"/>
            <a:ext cx="82200" cy="822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4"/>
          <p:cNvSpPr/>
          <p:nvPr/>
        </p:nvSpPr>
        <p:spPr>
          <a:xfrm>
            <a:off x="216258" y="2580997"/>
            <a:ext cx="155400" cy="155400"/>
          </a:xfrm>
          <a:prstGeom prst="ellipse">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a:off x="252815" y="2614833"/>
            <a:ext cx="82200" cy="822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a:off x="216258" y="3038197"/>
            <a:ext cx="155400" cy="155400"/>
          </a:xfrm>
          <a:prstGeom prst="ellipse">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a:off x="252815" y="3072033"/>
            <a:ext cx="82200" cy="822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 name="Google Shape;91;p14"/>
          <p:cNvCxnSpPr>
            <a:stCxn id="74" idx="4"/>
            <a:endCxn id="83" idx="0"/>
          </p:cNvCxnSpPr>
          <p:nvPr/>
        </p:nvCxnSpPr>
        <p:spPr>
          <a:xfrm>
            <a:off x="293958" y="1364797"/>
            <a:ext cx="0" cy="301800"/>
          </a:xfrm>
          <a:prstGeom prst="straightConnector1">
            <a:avLst/>
          </a:prstGeom>
          <a:noFill/>
          <a:ln cap="flat" cmpd="sng" w="9525">
            <a:solidFill>
              <a:schemeClr val="accent5"/>
            </a:solidFill>
            <a:prstDash val="solid"/>
            <a:round/>
            <a:headEnd len="med" w="med" type="none"/>
            <a:tailEnd len="med" w="med" type="none"/>
          </a:ln>
        </p:spPr>
      </p:cxnSp>
      <p:cxnSp>
        <p:nvCxnSpPr>
          <p:cNvPr id="92" name="Google Shape;92;p14"/>
          <p:cNvCxnSpPr/>
          <p:nvPr/>
        </p:nvCxnSpPr>
        <p:spPr>
          <a:xfrm>
            <a:off x="293958" y="1821997"/>
            <a:ext cx="0" cy="301800"/>
          </a:xfrm>
          <a:prstGeom prst="straightConnector1">
            <a:avLst/>
          </a:prstGeom>
          <a:noFill/>
          <a:ln cap="flat" cmpd="sng" w="9525">
            <a:solidFill>
              <a:schemeClr val="accent5"/>
            </a:solidFill>
            <a:prstDash val="solid"/>
            <a:round/>
            <a:headEnd len="med" w="med" type="none"/>
            <a:tailEnd len="med" w="med" type="none"/>
          </a:ln>
        </p:spPr>
      </p:cxnSp>
      <p:cxnSp>
        <p:nvCxnSpPr>
          <p:cNvPr id="93" name="Google Shape;93;p14"/>
          <p:cNvCxnSpPr/>
          <p:nvPr/>
        </p:nvCxnSpPr>
        <p:spPr>
          <a:xfrm>
            <a:off x="293958" y="2279197"/>
            <a:ext cx="0" cy="301800"/>
          </a:xfrm>
          <a:prstGeom prst="straightConnector1">
            <a:avLst/>
          </a:prstGeom>
          <a:noFill/>
          <a:ln cap="flat" cmpd="sng" w="9525">
            <a:solidFill>
              <a:schemeClr val="accent5"/>
            </a:solidFill>
            <a:prstDash val="solid"/>
            <a:round/>
            <a:headEnd len="med" w="med" type="none"/>
            <a:tailEnd len="med" w="med" type="none"/>
          </a:ln>
        </p:spPr>
      </p:cxnSp>
      <p:cxnSp>
        <p:nvCxnSpPr>
          <p:cNvPr id="94" name="Google Shape;94;p14"/>
          <p:cNvCxnSpPr/>
          <p:nvPr/>
        </p:nvCxnSpPr>
        <p:spPr>
          <a:xfrm>
            <a:off x="293958" y="2736397"/>
            <a:ext cx="0" cy="301800"/>
          </a:xfrm>
          <a:prstGeom prst="straightConnector1">
            <a:avLst/>
          </a:prstGeom>
          <a:noFill/>
          <a:ln cap="flat" cmpd="sng" w="9525">
            <a:solidFill>
              <a:schemeClr val="accent5"/>
            </a:solidFill>
            <a:prstDash val="solid"/>
            <a:round/>
            <a:headEnd len="med" w="med" type="none"/>
            <a:tailEnd len="med" w="med" type="none"/>
          </a:ln>
        </p:spPr>
      </p:cxnSp>
      <p:sp>
        <p:nvSpPr>
          <p:cNvPr id="95" name="Google Shape;95;p14"/>
          <p:cNvSpPr txBox="1"/>
          <p:nvPr/>
        </p:nvSpPr>
        <p:spPr>
          <a:xfrm>
            <a:off x="468853" y="3383335"/>
            <a:ext cx="34749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Proxima Nova"/>
                <a:ea typeface="Proxima Nova"/>
                <a:cs typeface="Proxima Nova"/>
                <a:sym typeface="Proxima Nova"/>
              </a:rPr>
              <a:t>Reporting Platform</a:t>
            </a:r>
            <a:endParaRPr sz="1200">
              <a:latin typeface="Proxima Nova"/>
              <a:ea typeface="Proxima Nova"/>
              <a:cs typeface="Proxima Nova"/>
              <a:sym typeface="Proxima Nova"/>
            </a:endParaRPr>
          </a:p>
        </p:txBody>
      </p:sp>
      <p:sp>
        <p:nvSpPr>
          <p:cNvPr id="96" name="Google Shape;96;p14"/>
          <p:cNvSpPr/>
          <p:nvPr/>
        </p:nvSpPr>
        <p:spPr>
          <a:xfrm>
            <a:off x="216258" y="3495397"/>
            <a:ext cx="155400" cy="155400"/>
          </a:xfrm>
          <a:prstGeom prst="ellipse">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252815" y="3529233"/>
            <a:ext cx="82200" cy="822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 name="Google Shape;98;p14"/>
          <p:cNvCxnSpPr/>
          <p:nvPr/>
        </p:nvCxnSpPr>
        <p:spPr>
          <a:xfrm>
            <a:off x="293958" y="3193597"/>
            <a:ext cx="0" cy="301800"/>
          </a:xfrm>
          <a:prstGeom prst="straightConnector1">
            <a:avLst/>
          </a:prstGeom>
          <a:noFill/>
          <a:ln cap="flat" cmpd="sng" w="9525">
            <a:solidFill>
              <a:schemeClr val="accent5"/>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5"/>
          <p:cNvSpPr/>
          <p:nvPr/>
        </p:nvSpPr>
        <p:spPr>
          <a:xfrm>
            <a:off x="0" y="4785050"/>
            <a:ext cx="9144000" cy="358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 name="Google Shape;104;p15"/>
          <p:cNvPicPr preferRelativeResize="0"/>
          <p:nvPr/>
        </p:nvPicPr>
        <p:blipFill>
          <a:blip r:embed="rId3">
            <a:alphaModFix amt="50000"/>
          </a:blip>
          <a:stretch>
            <a:fillRect/>
          </a:stretch>
        </p:blipFill>
        <p:spPr>
          <a:xfrm>
            <a:off x="129400" y="4832546"/>
            <a:ext cx="1019699" cy="263525"/>
          </a:xfrm>
          <a:prstGeom prst="rect">
            <a:avLst/>
          </a:prstGeom>
          <a:noFill/>
          <a:ln>
            <a:noFill/>
          </a:ln>
        </p:spPr>
      </p:pic>
      <p:sp>
        <p:nvSpPr>
          <p:cNvPr id="105" name="Google Shape;105;p15"/>
          <p:cNvSpPr/>
          <p:nvPr/>
        </p:nvSpPr>
        <p:spPr>
          <a:xfrm>
            <a:off x="225225" y="216025"/>
            <a:ext cx="592800" cy="52500"/>
          </a:xfrm>
          <a:prstGeom prst="rect">
            <a:avLst/>
          </a:prstGeom>
          <a:gradFill>
            <a:gsLst>
              <a:gs pos="0">
                <a:srgbClr val="482F90">
                  <a:alpha val="91764"/>
                </a:srgbClr>
              </a:gs>
              <a:gs pos="7000">
                <a:srgbClr val="24639C"/>
              </a:gs>
              <a:gs pos="43000">
                <a:srgbClr val="127DA2"/>
              </a:gs>
              <a:gs pos="100000">
                <a:schemeClr val="accent5"/>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txBox="1"/>
          <p:nvPr/>
        </p:nvSpPr>
        <p:spPr>
          <a:xfrm>
            <a:off x="197656" y="271188"/>
            <a:ext cx="3874800" cy="4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482F90"/>
                </a:solidFill>
                <a:latin typeface="Raleway"/>
                <a:ea typeface="Raleway"/>
                <a:cs typeface="Raleway"/>
                <a:sym typeface="Raleway"/>
              </a:rPr>
              <a:t>Optimized Drug Purchasing</a:t>
            </a:r>
            <a:endParaRPr sz="1500">
              <a:solidFill>
                <a:srgbClr val="482F90"/>
              </a:solidFill>
              <a:latin typeface="Raleway"/>
              <a:ea typeface="Raleway"/>
              <a:cs typeface="Raleway"/>
              <a:sym typeface="Raleway"/>
            </a:endParaRPr>
          </a:p>
        </p:txBody>
      </p:sp>
      <p:sp>
        <p:nvSpPr>
          <p:cNvPr id="107" name="Google Shape;107;p15"/>
          <p:cNvSpPr/>
          <p:nvPr/>
        </p:nvSpPr>
        <p:spPr>
          <a:xfrm>
            <a:off x="5105400" y="1310000"/>
            <a:ext cx="3046800" cy="3121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5"/>
          <p:cNvSpPr/>
          <p:nvPr/>
        </p:nvSpPr>
        <p:spPr>
          <a:xfrm>
            <a:off x="5149460" y="1369772"/>
            <a:ext cx="2956800" cy="2999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txBox="1"/>
          <p:nvPr/>
        </p:nvSpPr>
        <p:spPr>
          <a:xfrm>
            <a:off x="6259625" y="1243700"/>
            <a:ext cx="657300" cy="263400"/>
          </a:xfrm>
          <a:prstGeom prst="rect">
            <a:avLst/>
          </a:prstGeom>
          <a:solidFill>
            <a:schemeClr val="lt1"/>
          </a:solidFill>
          <a:ln>
            <a:noFill/>
          </a:ln>
        </p:spPr>
        <p:txBody>
          <a:bodyPr anchorCtr="0" anchor="t" bIns="0" lIns="0" spcFirstLastPara="1" rIns="0" wrap="square" tIns="0">
            <a:noAutofit/>
          </a:bodyPr>
          <a:lstStyle/>
          <a:p>
            <a:pPr indent="0" lvl="0" marL="0" rtl="0" algn="ctr">
              <a:spcBef>
                <a:spcPts val="0"/>
              </a:spcBef>
              <a:spcAft>
                <a:spcPts val="0"/>
              </a:spcAft>
              <a:buNone/>
            </a:pPr>
            <a:r>
              <a:rPr lang="en" sz="800">
                <a:solidFill>
                  <a:srgbClr val="482F90"/>
                </a:solidFill>
                <a:latin typeface="Raleway"/>
                <a:ea typeface="Raleway"/>
                <a:cs typeface="Raleway"/>
                <a:sym typeface="Raleway"/>
              </a:rPr>
              <a:t>Prepare a list of drugs to order</a:t>
            </a:r>
            <a:endParaRPr sz="800">
              <a:solidFill>
                <a:srgbClr val="482F90"/>
              </a:solidFill>
              <a:latin typeface="Raleway"/>
              <a:ea typeface="Raleway"/>
              <a:cs typeface="Raleway"/>
              <a:sym typeface="Raleway"/>
            </a:endParaRPr>
          </a:p>
        </p:txBody>
      </p:sp>
      <p:sp>
        <p:nvSpPr>
          <p:cNvPr id="110" name="Google Shape;110;p15"/>
          <p:cNvSpPr txBox="1"/>
          <p:nvPr/>
        </p:nvSpPr>
        <p:spPr>
          <a:xfrm>
            <a:off x="7484450" y="2146077"/>
            <a:ext cx="1130100" cy="455100"/>
          </a:xfrm>
          <a:prstGeom prst="rect">
            <a:avLst/>
          </a:prstGeom>
          <a:solidFill>
            <a:schemeClr val="lt1"/>
          </a:solidFill>
          <a:ln>
            <a:noFill/>
          </a:ln>
        </p:spPr>
        <p:txBody>
          <a:bodyPr anchorCtr="0" anchor="t" bIns="0" lIns="0" spcFirstLastPara="1" rIns="0" wrap="square" tIns="91425">
            <a:noAutofit/>
          </a:bodyPr>
          <a:lstStyle/>
          <a:p>
            <a:pPr indent="0" lvl="0" marL="0" rtl="0" algn="ctr">
              <a:spcBef>
                <a:spcPts val="0"/>
              </a:spcBef>
              <a:spcAft>
                <a:spcPts val="0"/>
              </a:spcAft>
              <a:buNone/>
            </a:pPr>
            <a:r>
              <a:rPr lang="en" sz="800">
                <a:solidFill>
                  <a:srgbClr val="482F90"/>
                </a:solidFill>
                <a:latin typeface="Raleway"/>
                <a:ea typeface="Raleway"/>
                <a:cs typeface="Raleway"/>
                <a:sym typeface="Raleway"/>
              </a:rPr>
              <a:t>Check pricing on each individual wholesaler website</a:t>
            </a:r>
            <a:endParaRPr sz="800">
              <a:solidFill>
                <a:srgbClr val="482F90"/>
              </a:solidFill>
              <a:latin typeface="Raleway"/>
              <a:ea typeface="Raleway"/>
              <a:cs typeface="Raleway"/>
              <a:sym typeface="Raleway"/>
            </a:endParaRPr>
          </a:p>
        </p:txBody>
      </p:sp>
      <p:sp>
        <p:nvSpPr>
          <p:cNvPr id="111" name="Google Shape;111;p15"/>
          <p:cNvSpPr txBox="1"/>
          <p:nvPr/>
        </p:nvSpPr>
        <p:spPr>
          <a:xfrm>
            <a:off x="7397625" y="3681800"/>
            <a:ext cx="657300" cy="358500"/>
          </a:xfrm>
          <a:prstGeom prst="rect">
            <a:avLst/>
          </a:prstGeom>
          <a:solidFill>
            <a:schemeClr val="lt1"/>
          </a:solidFill>
          <a:ln>
            <a:noFill/>
          </a:ln>
        </p:spPr>
        <p:txBody>
          <a:bodyPr anchorCtr="0" anchor="t" bIns="0" lIns="0" spcFirstLastPara="1" rIns="0" wrap="square" tIns="91425">
            <a:noAutofit/>
          </a:bodyPr>
          <a:lstStyle/>
          <a:p>
            <a:pPr indent="0" lvl="0" marL="0" rtl="0" algn="ctr">
              <a:spcBef>
                <a:spcPts val="0"/>
              </a:spcBef>
              <a:spcAft>
                <a:spcPts val="0"/>
              </a:spcAft>
              <a:buNone/>
            </a:pPr>
            <a:r>
              <a:rPr lang="en" sz="800">
                <a:solidFill>
                  <a:srgbClr val="482F90"/>
                </a:solidFill>
                <a:latin typeface="Raleway"/>
                <a:ea typeface="Raleway"/>
                <a:cs typeface="Raleway"/>
                <a:sym typeface="Raleway"/>
              </a:rPr>
              <a:t>Identify alternatives</a:t>
            </a:r>
            <a:endParaRPr sz="800">
              <a:solidFill>
                <a:srgbClr val="482F90"/>
              </a:solidFill>
              <a:latin typeface="Raleway"/>
              <a:ea typeface="Raleway"/>
              <a:cs typeface="Raleway"/>
              <a:sym typeface="Raleway"/>
            </a:endParaRPr>
          </a:p>
        </p:txBody>
      </p:sp>
      <p:sp>
        <p:nvSpPr>
          <p:cNvPr id="112" name="Google Shape;112;p15"/>
          <p:cNvSpPr txBox="1"/>
          <p:nvPr/>
        </p:nvSpPr>
        <p:spPr>
          <a:xfrm>
            <a:off x="5105400" y="3740525"/>
            <a:ext cx="1130100" cy="455100"/>
          </a:xfrm>
          <a:prstGeom prst="rect">
            <a:avLst/>
          </a:prstGeom>
          <a:solidFill>
            <a:schemeClr val="lt1"/>
          </a:solidFill>
          <a:ln>
            <a:noFill/>
          </a:ln>
        </p:spPr>
        <p:txBody>
          <a:bodyPr anchorCtr="0" anchor="t" bIns="0" lIns="0" spcFirstLastPara="1" rIns="0" wrap="square" tIns="0">
            <a:noAutofit/>
          </a:bodyPr>
          <a:lstStyle/>
          <a:p>
            <a:pPr indent="0" lvl="0" marL="0" rtl="0" algn="ctr">
              <a:spcBef>
                <a:spcPts val="0"/>
              </a:spcBef>
              <a:spcAft>
                <a:spcPts val="0"/>
              </a:spcAft>
              <a:buNone/>
            </a:pPr>
            <a:r>
              <a:rPr lang="en" sz="800">
                <a:solidFill>
                  <a:srgbClr val="482F90"/>
                </a:solidFill>
                <a:latin typeface="Raleway"/>
                <a:ea typeface="Raleway"/>
                <a:cs typeface="Raleway"/>
                <a:sym typeface="Raleway"/>
              </a:rPr>
              <a:t>Check</a:t>
            </a:r>
            <a:r>
              <a:rPr lang="en" sz="800">
                <a:solidFill>
                  <a:srgbClr val="482F90"/>
                </a:solidFill>
                <a:latin typeface="Raleway"/>
                <a:ea typeface="Raleway"/>
                <a:cs typeface="Raleway"/>
                <a:sym typeface="Raleway"/>
              </a:rPr>
              <a:t> each alternative pricing on individual wholesaler</a:t>
            </a:r>
            <a:endParaRPr sz="800">
              <a:solidFill>
                <a:srgbClr val="482F90"/>
              </a:solidFill>
              <a:latin typeface="Raleway"/>
              <a:ea typeface="Raleway"/>
              <a:cs typeface="Raleway"/>
              <a:sym typeface="Raleway"/>
            </a:endParaRPr>
          </a:p>
        </p:txBody>
      </p:sp>
      <p:sp>
        <p:nvSpPr>
          <p:cNvPr id="113" name="Google Shape;113;p15"/>
          <p:cNvSpPr txBox="1"/>
          <p:nvPr/>
        </p:nvSpPr>
        <p:spPr>
          <a:xfrm>
            <a:off x="4876800" y="2218375"/>
            <a:ext cx="803700" cy="418200"/>
          </a:xfrm>
          <a:prstGeom prst="rect">
            <a:avLst/>
          </a:prstGeom>
          <a:solidFill>
            <a:schemeClr val="lt1"/>
          </a:solidFill>
          <a:ln>
            <a:noFill/>
          </a:ln>
        </p:spPr>
        <p:txBody>
          <a:bodyPr anchorCtr="0" anchor="t" bIns="0" lIns="0" spcFirstLastPara="1" rIns="0" wrap="square" tIns="0">
            <a:noAutofit/>
          </a:bodyPr>
          <a:lstStyle/>
          <a:p>
            <a:pPr indent="0" lvl="0" marL="0" rtl="0" algn="ctr">
              <a:spcBef>
                <a:spcPts val="0"/>
              </a:spcBef>
              <a:spcAft>
                <a:spcPts val="0"/>
              </a:spcAft>
              <a:buNone/>
            </a:pPr>
            <a:r>
              <a:rPr lang="en" sz="800">
                <a:solidFill>
                  <a:srgbClr val="482F90"/>
                </a:solidFill>
                <a:latin typeface="Raleway"/>
                <a:ea typeface="Raleway"/>
                <a:cs typeface="Raleway"/>
                <a:sym typeface="Raleway"/>
              </a:rPr>
              <a:t>Select cheapest among all to order</a:t>
            </a:r>
            <a:endParaRPr sz="800">
              <a:solidFill>
                <a:srgbClr val="482F90"/>
              </a:solidFill>
              <a:latin typeface="Raleway"/>
              <a:ea typeface="Raleway"/>
              <a:cs typeface="Raleway"/>
              <a:sym typeface="Raleway"/>
            </a:endParaRPr>
          </a:p>
        </p:txBody>
      </p:sp>
      <p:sp>
        <p:nvSpPr>
          <p:cNvPr id="114" name="Google Shape;114;p15"/>
          <p:cNvSpPr txBox="1"/>
          <p:nvPr/>
        </p:nvSpPr>
        <p:spPr>
          <a:xfrm>
            <a:off x="5510407" y="900912"/>
            <a:ext cx="2436300" cy="263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200">
                <a:solidFill>
                  <a:schemeClr val="accent5"/>
                </a:solidFill>
                <a:latin typeface="Raleway"/>
                <a:ea typeface="Raleway"/>
                <a:cs typeface="Raleway"/>
                <a:sym typeface="Raleway"/>
              </a:rPr>
              <a:t>How conventional ordering works</a:t>
            </a:r>
            <a:endParaRPr sz="1200">
              <a:solidFill>
                <a:schemeClr val="accent5"/>
              </a:solidFill>
              <a:latin typeface="Raleway"/>
              <a:ea typeface="Raleway"/>
              <a:cs typeface="Raleway"/>
              <a:sym typeface="Raleway"/>
            </a:endParaRPr>
          </a:p>
        </p:txBody>
      </p:sp>
      <p:sp>
        <p:nvSpPr>
          <p:cNvPr id="115" name="Google Shape;115;p15"/>
          <p:cNvSpPr/>
          <p:nvPr/>
        </p:nvSpPr>
        <p:spPr>
          <a:xfrm rot="3719449">
            <a:off x="7877585" y="2114343"/>
            <a:ext cx="159706" cy="101189"/>
          </a:xfrm>
          <a:prstGeom prst="notched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5"/>
          <p:cNvSpPr/>
          <p:nvPr/>
        </p:nvSpPr>
        <p:spPr>
          <a:xfrm rot="7175884">
            <a:off x="7818522" y="3638146"/>
            <a:ext cx="159745" cy="101175"/>
          </a:xfrm>
          <a:prstGeom prst="notched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5"/>
          <p:cNvSpPr/>
          <p:nvPr/>
        </p:nvSpPr>
        <p:spPr>
          <a:xfrm rot="-9133886">
            <a:off x="5783095" y="4137507"/>
            <a:ext cx="159690" cy="101048"/>
          </a:xfrm>
          <a:prstGeom prst="notched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5"/>
          <p:cNvSpPr/>
          <p:nvPr/>
        </p:nvSpPr>
        <p:spPr>
          <a:xfrm rot="-4835447">
            <a:off x="5063551" y="2636157"/>
            <a:ext cx="159648" cy="91833"/>
          </a:xfrm>
          <a:prstGeom prst="notched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5"/>
          <p:cNvSpPr/>
          <p:nvPr/>
        </p:nvSpPr>
        <p:spPr>
          <a:xfrm rot="-590014">
            <a:off x="6147669" y="1349599"/>
            <a:ext cx="159848" cy="101108"/>
          </a:xfrm>
          <a:prstGeom prst="notchedRightArrow">
            <a:avLst>
              <a:gd fmla="val 50000" name="adj1"/>
              <a:gd fmla="val 500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5"/>
          <p:cNvSpPr txBox="1"/>
          <p:nvPr/>
        </p:nvSpPr>
        <p:spPr>
          <a:xfrm>
            <a:off x="685500" y="1452650"/>
            <a:ext cx="3511800" cy="45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Proxima Nova"/>
                <a:ea typeface="Proxima Nova"/>
                <a:cs typeface="Proxima Nova"/>
                <a:sym typeface="Proxima Nova"/>
              </a:rPr>
              <a:t>On an average, a pharmacy takes around 1.5 - 2 hours daily to order drugs, if not more.</a:t>
            </a:r>
            <a:endParaRPr sz="1100">
              <a:latin typeface="Proxima Nova"/>
              <a:ea typeface="Proxima Nova"/>
              <a:cs typeface="Proxima Nova"/>
              <a:sym typeface="Proxima Nova"/>
            </a:endParaRPr>
          </a:p>
        </p:txBody>
      </p:sp>
      <p:sp>
        <p:nvSpPr>
          <p:cNvPr id="121" name="Google Shape;121;p15"/>
          <p:cNvSpPr txBox="1"/>
          <p:nvPr/>
        </p:nvSpPr>
        <p:spPr>
          <a:xfrm>
            <a:off x="701550" y="2337550"/>
            <a:ext cx="3479700" cy="3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latin typeface="Proxima Nova"/>
                <a:ea typeface="Proxima Nova"/>
                <a:cs typeface="Proxima Nova"/>
                <a:sym typeface="Proxima Nova"/>
              </a:rPr>
              <a:t>This turns out to be the operational cost of above $1500 per month.</a:t>
            </a:r>
            <a:endParaRPr sz="11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500"/>
          </a:p>
        </p:txBody>
      </p:sp>
      <p:sp>
        <p:nvSpPr>
          <p:cNvPr id="122" name="Google Shape;122;p15"/>
          <p:cNvSpPr txBox="1"/>
          <p:nvPr/>
        </p:nvSpPr>
        <p:spPr>
          <a:xfrm>
            <a:off x="701550" y="3157950"/>
            <a:ext cx="3479700" cy="3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1"/>
                </a:solidFill>
                <a:latin typeface="Proxima Nova"/>
                <a:ea typeface="Proxima Nova"/>
                <a:cs typeface="Proxima Nova"/>
                <a:sym typeface="Proxima Nova"/>
              </a:rPr>
              <a:t>Elite PharmaPRO</a:t>
            </a:r>
            <a:r>
              <a:rPr lang="en" sz="1100">
                <a:solidFill>
                  <a:schemeClr val="dk1"/>
                </a:solidFill>
                <a:latin typeface="Proxima Nova"/>
                <a:ea typeface="Proxima Nova"/>
                <a:cs typeface="Proxima Nova"/>
                <a:sym typeface="Proxima Nova"/>
              </a:rPr>
              <a:t> aims to reduce this operational cost</a:t>
            </a:r>
            <a:endParaRPr sz="1500"/>
          </a:p>
        </p:txBody>
      </p:sp>
      <p:sp>
        <p:nvSpPr>
          <p:cNvPr id="123" name="Google Shape;123;p15"/>
          <p:cNvSpPr/>
          <p:nvPr/>
        </p:nvSpPr>
        <p:spPr>
          <a:xfrm>
            <a:off x="377625" y="1587225"/>
            <a:ext cx="248100" cy="240300"/>
          </a:xfrm>
          <a:prstGeom prst="ellipse">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5"/>
          <p:cNvSpPr/>
          <p:nvPr/>
        </p:nvSpPr>
        <p:spPr>
          <a:xfrm>
            <a:off x="377625" y="2450875"/>
            <a:ext cx="248100" cy="240300"/>
          </a:xfrm>
          <a:prstGeom prst="ellipse">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a:off x="377625" y="3233100"/>
            <a:ext cx="248100" cy="240300"/>
          </a:xfrm>
          <a:prstGeom prst="ellipse">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6" name="Google Shape;126;p15"/>
          <p:cNvPicPr preferRelativeResize="0"/>
          <p:nvPr/>
        </p:nvPicPr>
        <p:blipFill>
          <a:blip r:embed="rId4">
            <a:alphaModFix/>
          </a:blip>
          <a:stretch>
            <a:fillRect/>
          </a:stretch>
        </p:blipFill>
        <p:spPr>
          <a:xfrm>
            <a:off x="443325" y="1617426"/>
            <a:ext cx="116701" cy="175051"/>
          </a:xfrm>
          <a:prstGeom prst="rect">
            <a:avLst/>
          </a:prstGeom>
          <a:noFill/>
          <a:ln>
            <a:noFill/>
          </a:ln>
        </p:spPr>
      </p:pic>
      <p:pic>
        <p:nvPicPr>
          <p:cNvPr id="127" name="Google Shape;127;p15"/>
          <p:cNvPicPr preferRelativeResize="0"/>
          <p:nvPr/>
        </p:nvPicPr>
        <p:blipFill>
          <a:blip r:embed="rId5">
            <a:alphaModFix/>
          </a:blip>
          <a:stretch>
            <a:fillRect/>
          </a:stretch>
        </p:blipFill>
        <p:spPr>
          <a:xfrm>
            <a:off x="414225" y="2483575"/>
            <a:ext cx="174899" cy="174899"/>
          </a:xfrm>
          <a:prstGeom prst="rect">
            <a:avLst/>
          </a:prstGeom>
          <a:noFill/>
          <a:ln>
            <a:noFill/>
          </a:ln>
        </p:spPr>
      </p:pic>
      <p:pic>
        <p:nvPicPr>
          <p:cNvPr id="128" name="Google Shape;128;p15"/>
          <p:cNvPicPr preferRelativeResize="0"/>
          <p:nvPr/>
        </p:nvPicPr>
        <p:blipFill>
          <a:blip r:embed="rId6">
            <a:alphaModFix/>
          </a:blip>
          <a:stretch>
            <a:fillRect/>
          </a:stretch>
        </p:blipFill>
        <p:spPr>
          <a:xfrm>
            <a:off x="424072" y="3271050"/>
            <a:ext cx="164400" cy="164400"/>
          </a:xfrm>
          <a:prstGeom prst="rect">
            <a:avLst/>
          </a:prstGeom>
          <a:noFill/>
          <a:ln>
            <a:noFill/>
          </a:ln>
        </p:spPr>
      </p:pic>
      <p:cxnSp>
        <p:nvCxnSpPr>
          <p:cNvPr id="129" name="Google Shape;129;p15"/>
          <p:cNvCxnSpPr>
            <a:endCxn id="124" idx="0"/>
          </p:cNvCxnSpPr>
          <p:nvPr/>
        </p:nvCxnSpPr>
        <p:spPr>
          <a:xfrm>
            <a:off x="501675" y="1827475"/>
            <a:ext cx="0" cy="623400"/>
          </a:xfrm>
          <a:prstGeom prst="straightConnector1">
            <a:avLst/>
          </a:prstGeom>
          <a:noFill/>
          <a:ln cap="flat" cmpd="sng" w="9525">
            <a:solidFill>
              <a:schemeClr val="accent5"/>
            </a:solidFill>
            <a:prstDash val="solid"/>
            <a:round/>
            <a:headEnd len="med" w="med" type="none"/>
            <a:tailEnd len="med" w="med" type="none"/>
          </a:ln>
        </p:spPr>
      </p:cxnSp>
      <p:cxnSp>
        <p:nvCxnSpPr>
          <p:cNvPr id="130" name="Google Shape;130;p15"/>
          <p:cNvCxnSpPr>
            <a:endCxn id="125" idx="0"/>
          </p:cNvCxnSpPr>
          <p:nvPr/>
        </p:nvCxnSpPr>
        <p:spPr>
          <a:xfrm>
            <a:off x="501675" y="2691300"/>
            <a:ext cx="0" cy="541800"/>
          </a:xfrm>
          <a:prstGeom prst="straightConnector1">
            <a:avLst/>
          </a:prstGeom>
          <a:noFill/>
          <a:ln cap="flat" cmpd="sng" w="9525">
            <a:solidFill>
              <a:schemeClr val="accent5"/>
            </a:solidFill>
            <a:prstDash val="solid"/>
            <a:round/>
            <a:headEnd len="med" w="med" type="none"/>
            <a:tailEnd len="med" w="med" type="none"/>
          </a:ln>
        </p:spPr>
      </p:cxnSp>
      <p:sp>
        <p:nvSpPr>
          <p:cNvPr id="131" name="Google Shape;131;p15"/>
          <p:cNvSpPr txBox="1"/>
          <p:nvPr/>
        </p:nvSpPr>
        <p:spPr>
          <a:xfrm>
            <a:off x="6987825" y="4811883"/>
            <a:ext cx="2091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u="sng">
                <a:solidFill>
                  <a:srgbClr val="482F90"/>
                </a:solidFill>
                <a:latin typeface="Proxima Nova"/>
                <a:ea typeface="Proxima Nova"/>
                <a:cs typeface="Proxima Nova"/>
                <a:sym typeface="Proxima Nova"/>
                <a:hlinkClick r:id="rId7">
                  <a:extLst>
                    <a:ext uri="{A12FA001-AC4F-418D-AE19-62706E023703}">
                      <ahyp:hlinkClr val="tx"/>
                    </a:ext>
                  </a:extLst>
                </a:hlinkClick>
              </a:rPr>
              <a:t>info@elitepharmapro.com</a:t>
            </a:r>
            <a:r>
              <a:rPr lang="en" sz="800">
                <a:solidFill>
                  <a:srgbClr val="482F90"/>
                </a:solidFill>
                <a:latin typeface="Proxima Nova"/>
                <a:ea typeface="Proxima Nova"/>
                <a:cs typeface="Proxima Nova"/>
                <a:sym typeface="Proxima Nova"/>
              </a:rPr>
              <a:t>  | 929-MYELITE</a:t>
            </a:r>
            <a:endParaRPr sz="800">
              <a:solidFill>
                <a:srgbClr val="482F90"/>
              </a:solidFill>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6"/>
          <p:cNvSpPr/>
          <p:nvPr/>
        </p:nvSpPr>
        <p:spPr>
          <a:xfrm>
            <a:off x="225225" y="216025"/>
            <a:ext cx="592800" cy="52500"/>
          </a:xfrm>
          <a:prstGeom prst="rect">
            <a:avLst/>
          </a:prstGeom>
          <a:gradFill>
            <a:gsLst>
              <a:gs pos="0">
                <a:srgbClr val="482F90">
                  <a:alpha val="91764"/>
                </a:srgbClr>
              </a:gs>
              <a:gs pos="7000">
                <a:srgbClr val="24639C"/>
              </a:gs>
              <a:gs pos="43000">
                <a:srgbClr val="127DA2"/>
              </a:gs>
              <a:gs pos="100000">
                <a:schemeClr val="accent5"/>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6"/>
          <p:cNvSpPr txBox="1"/>
          <p:nvPr/>
        </p:nvSpPr>
        <p:spPr>
          <a:xfrm>
            <a:off x="197656" y="271188"/>
            <a:ext cx="3874800" cy="4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482F90"/>
                </a:solidFill>
                <a:latin typeface="Raleway"/>
                <a:ea typeface="Raleway"/>
                <a:cs typeface="Raleway"/>
                <a:sym typeface="Raleway"/>
              </a:rPr>
              <a:t>Optimized Drug Purchasing</a:t>
            </a:r>
            <a:endParaRPr sz="1500">
              <a:solidFill>
                <a:srgbClr val="482F90"/>
              </a:solidFill>
              <a:latin typeface="Raleway"/>
              <a:ea typeface="Raleway"/>
              <a:cs typeface="Raleway"/>
              <a:sym typeface="Raleway"/>
            </a:endParaRPr>
          </a:p>
        </p:txBody>
      </p:sp>
      <p:sp>
        <p:nvSpPr>
          <p:cNvPr id="138" name="Google Shape;138;p16"/>
          <p:cNvSpPr txBox="1"/>
          <p:nvPr/>
        </p:nvSpPr>
        <p:spPr>
          <a:xfrm>
            <a:off x="4628700" y="976400"/>
            <a:ext cx="3778200" cy="95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Proxima Nova"/>
                <a:ea typeface="Proxima Nova"/>
                <a:cs typeface="Proxima Nova"/>
                <a:sym typeface="Proxima Nova"/>
              </a:rPr>
              <a:t>With Elite PharmaPRO, you can finish drug ordering in as minimal as 15 minutes</a:t>
            </a:r>
            <a:endParaRPr sz="1000">
              <a:latin typeface="Proxima Nova"/>
              <a:ea typeface="Proxima Nova"/>
              <a:cs typeface="Proxima Nova"/>
              <a:sym typeface="Proxima Nova"/>
            </a:endParaRPr>
          </a:p>
        </p:txBody>
      </p:sp>
      <p:sp>
        <p:nvSpPr>
          <p:cNvPr id="139" name="Google Shape;139;p16"/>
          <p:cNvSpPr txBox="1"/>
          <p:nvPr/>
        </p:nvSpPr>
        <p:spPr>
          <a:xfrm>
            <a:off x="4633325" y="2016925"/>
            <a:ext cx="3810600" cy="54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Proxima Nova"/>
                <a:ea typeface="Proxima Nova"/>
                <a:cs typeface="Proxima Nova"/>
                <a:sym typeface="Proxima Nova"/>
              </a:rPr>
              <a:t>C</a:t>
            </a:r>
            <a:r>
              <a:rPr lang="en" sz="1200">
                <a:solidFill>
                  <a:schemeClr val="dk1"/>
                </a:solidFill>
                <a:latin typeface="Proxima Nova"/>
                <a:ea typeface="Proxima Nova"/>
                <a:cs typeface="Proxima Nova"/>
                <a:sym typeface="Proxima Nova"/>
              </a:rPr>
              <a:t>ompare the price of drugs and their alternatives from all of your contracted wholesaler in a single place.</a:t>
            </a:r>
            <a:endParaRPr sz="1200">
              <a:latin typeface="Proxima Nova"/>
              <a:ea typeface="Proxima Nova"/>
              <a:cs typeface="Proxima Nova"/>
              <a:sym typeface="Proxima Nova"/>
            </a:endParaRPr>
          </a:p>
        </p:txBody>
      </p:sp>
      <p:sp>
        <p:nvSpPr>
          <p:cNvPr id="140" name="Google Shape;140;p16"/>
          <p:cNvSpPr/>
          <p:nvPr/>
        </p:nvSpPr>
        <p:spPr>
          <a:xfrm>
            <a:off x="4188125" y="1097350"/>
            <a:ext cx="248100" cy="2403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6"/>
          <p:cNvSpPr/>
          <p:nvPr/>
        </p:nvSpPr>
        <p:spPr>
          <a:xfrm>
            <a:off x="4188125" y="2166617"/>
            <a:ext cx="248100" cy="2403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6"/>
          <p:cNvSpPr/>
          <p:nvPr/>
        </p:nvSpPr>
        <p:spPr>
          <a:xfrm>
            <a:off x="4188125" y="3124225"/>
            <a:ext cx="248100" cy="2403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 name="Google Shape;143;p16"/>
          <p:cNvCxnSpPr>
            <a:stCxn id="140" idx="4"/>
            <a:endCxn id="141" idx="0"/>
          </p:cNvCxnSpPr>
          <p:nvPr/>
        </p:nvCxnSpPr>
        <p:spPr>
          <a:xfrm>
            <a:off x="4312175" y="1337650"/>
            <a:ext cx="0" cy="828900"/>
          </a:xfrm>
          <a:prstGeom prst="straightConnector1">
            <a:avLst/>
          </a:prstGeom>
          <a:noFill/>
          <a:ln cap="flat" cmpd="sng" w="9525">
            <a:solidFill>
              <a:schemeClr val="accent5"/>
            </a:solidFill>
            <a:prstDash val="solid"/>
            <a:round/>
            <a:headEnd len="med" w="med" type="none"/>
            <a:tailEnd len="med" w="med" type="none"/>
          </a:ln>
        </p:spPr>
      </p:cxnSp>
      <p:cxnSp>
        <p:nvCxnSpPr>
          <p:cNvPr id="144" name="Google Shape;144;p16"/>
          <p:cNvCxnSpPr>
            <a:stCxn id="141" idx="4"/>
            <a:endCxn id="142" idx="0"/>
          </p:cNvCxnSpPr>
          <p:nvPr/>
        </p:nvCxnSpPr>
        <p:spPr>
          <a:xfrm>
            <a:off x="4312175" y="2406917"/>
            <a:ext cx="0" cy="717300"/>
          </a:xfrm>
          <a:prstGeom prst="straightConnector1">
            <a:avLst/>
          </a:prstGeom>
          <a:noFill/>
          <a:ln cap="flat" cmpd="sng" w="9525">
            <a:solidFill>
              <a:schemeClr val="accent5"/>
            </a:solidFill>
            <a:prstDash val="solid"/>
            <a:round/>
            <a:headEnd len="med" w="med" type="none"/>
            <a:tailEnd len="med" w="med" type="none"/>
          </a:ln>
        </p:spPr>
      </p:cxnSp>
      <p:sp>
        <p:nvSpPr>
          <p:cNvPr id="145" name="Google Shape;145;p16"/>
          <p:cNvSpPr txBox="1"/>
          <p:nvPr/>
        </p:nvSpPr>
        <p:spPr>
          <a:xfrm>
            <a:off x="4633325" y="3040725"/>
            <a:ext cx="3810600" cy="4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roxima Nova"/>
                <a:ea typeface="Proxima Nova"/>
                <a:cs typeface="Proxima Nova"/>
                <a:sym typeface="Proxima Nova"/>
              </a:rPr>
              <a:t>Track the status of your purchase order</a:t>
            </a:r>
            <a:endParaRPr sz="1200">
              <a:latin typeface="Proxima Nova"/>
              <a:ea typeface="Proxima Nova"/>
              <a:cs typeface="Proxima Nova"/>
              <a:sym typeface="Proxima Nova"/>
            </a:endParaRPr>
          </a:p>
        </p:txBody>
      </p:sp>
      <p:sp>
        <p:nvSpPr>
          <p:cNvPr id="146" name="Google Shape;146;p16"/>
          <p:cNvSpPr txBox="1"/>
          <p:nvPr/>
        </p:nvSpPr>
        <p:spPr>
          <a:xfrm>
            <a:off x="4612500" y="3933169"/>
            <a:ext cx="3810600" cy="54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roxima Nova"/>
                <a:ea typeface="Proxima Nova"/>
                <a:cs typeface="Proxima Nova"/>
                <a:sym typeface="Proxima Nova"/>
              </a:rPr>
              <a:t>View your purchase invoices from all contracted wholesaler in a single place</a:t>
            </a:r>
            <a:endParaRPr sz="1200">
              <a:latin typeface="Proxima Nova"/>
              <a:ea typeface="Proxima Nova"/>
              <a:cs typeface="Proxima Nova"/>
              <a:sym typeface="Proxima Nova"/>
            </a:endParaRPr>
          </a:p>
        </p:txBody>
      </p:sp>
      <p:sp>
        <p:nvSpPr>
          <p:cNvPr id="147" name="Google Shape;147;p16"/>
          <p:cNvSpPr/>
          <p:nvPr/>
        </p:nvSpPr>
        <p:spPr>
          <a:xfrm>
            <a:off x="4188125" y="4081900"/>
            <a:ext cx="248100" cy="2403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 name="Google Shape;148;p16"/>
          <p:cNvCxnSpPr>
            <a:endCxn id="147" idx="0"/>
          </p:cNvCxnSpPr>
          <p:nvPr/>
        </p:nvCxnSpPr>
        <p:spPr>
          <a:xfrm>
            <a:off x="4312175" y="3364600"/>
            <a:ext cx="0" cy="717300"/>
          </a:xfrm>
          <a:prstGeom prst="straightConnector1">
            <a:avLst/>
          </a:prstGeom>
          <a:noFill/>
          <a:ln cap="flat" cmpd="sng" w="9525">
            <a:solidFill>
              <a:schemeClr val="accent5"/>
            </a:solidFill>
            <a:prstDash val="solid"/>
            <a:round/>
            <a:headEnd len="med" w="med" type="none"/>
            <a:tailEnd len="med" w="med" type="none"/>
          </a:ln>
        </p:spPr>
      </p:cxnSp>
      <p:pic>
        <p:nvPicPr>
          <p:cNvPr id="149" name="Google Shape;149;p16"/>
          <p:cNvPicPr preferRelativeResize="0"/>
          <p:nvPr/>
        </p:nvPicPr>
        <p:blipFill>
          <a:blip r:embed="rId3">
            <a:alphaModFix/>
          </a:blip>
          <a:stretch>
            <a:fillRect/>
          </a:stretch>
        </p:blipFill>
        <p:spPr>
          <a:xfrm>
            <a:off x="4234375" y="1139706"/>
            <a:ext cx="155599" cy="155599"/>
          </a:xfrm>
          <a:prstGeom prst="rect">
            <a:avLst/>
          </a:prstGeom>
          <a:noFill/>
          <a:ln>
            <a:noFill/>
          </a:ln>
        </p:spPr>
      </p:pic>
      <p:pic>
        <p:nvPicPr>
          <p:cNvPr id="150" name="Google Shape;150;p16"/>
          <p:cNvPicPr preferRelativeResize="0"/>
          <p:nvPr/>
        </p:nvPicPr>
        <p:blipFill>
          <a:blip r:embed="rId3">
            <a:alphaModFix/>
          </a:blip>
          <a:stretch>
            <a:fillRect/>
          </a:stretch>
        </p:blipFill>
        <p:spPr>
          <a:xfrm>
            <a:off x="4234375" y="2208943"/>
            <a:ext cx="155599" cy="155599"/>
          </a:xfrm>
          <a:prstGeom prst="rect">
            <a:avLst/>
          </a:prstGeom>
          <a:noFill/>
          <a:ln>
            <a:noFill/>
          </a:ln>
        </p:spPr>
      </p:pic>
      <p:pic>
        <p:nvPicPr>
          <p:cNvPr id="151" name="Google Shape;151;p16"/>
          <p:cNvPicPr preferRelativeResize="0"/>
          <p:nvPr/>
        </p:nvPicPr>
        <p:blipFill>
          <a:blip r:embed="rId3">
            <a:alphaModFix/>
          </a:blip>
          <a:stretch>
            <a:fillRect/>
          </a:stretch>
        </p:blipFill>
        <p:spPr>
          <a:xfrm>
            <a:off x="4234375" y="3166618"/>
            <a:ext cx="155599" cy="155599"/>
          </a:xfrm>
          <a:prstGeom prst="rect">
            <a:avLst/>
          </a:prstGeom>
          <a:noFill/>
          <a:ln>
            <a:noFill/>
          </a:ln>
        </p:spPr>
      </p:pic>
      <p:pic>
        <p:nvPicPr>
          <p:cNvPr id="152" name="Google Shape;152;p16"/>
          <p:cNvPicPr preferRelativeResize="0"/>
          <p:nvPr/>
        </p:nvPicPr>
        <p:blipFill>
          <a:blip r:embed="rId3">
            <a:alphaModFix/>
          </a:blip>
          <a:stretch>
            <a:fillRect/>
          </a:stretch>
        </p:blipFill>
        <p:spPr>
          <a:xfrm>
            <a:off x="4234375" y="4124281"/>
            <a:ext cx="155599" cy="155599"/>
          </a:xfrm>
          <a:prstGeom prst="rect">
            <a:avLst/>
          </a:prstGeom>
          <a:noFill/>
          <a:ln>
            <a:noFill/>
          </a:ln>
        </p:spPr>
      </p:pic>
      <p:pic>
        <p:nvPicPr>
          <p:cNvPr id="153" name="Google Shape;153;p16"/>
          <p:cNvPicPr preferRelativeResize="0"/>
          <p:nvPr/>
        </p:nvPicPr>
        <p:blipFill>
          <a:blip r:embed="rId4">
            <a:alphaModFix/>
          </a:blip>
          <a:stretch>
            <a:fillRect/>
          </a:stretch>
        </p:blipFill>
        <p:spPr>
          <a:xfrm>
            <a:off x="307975" y="684874"/>
            <a:ext cx="2930686" cy="2091163"/>
          </a:xfrm>
          <a:prstGeom prst="rect">
            <a:avLst/>
          </a:prstGeom>
          <a:noFill/>
          <a:ln>
            <a:noFill/>
          </a:ln>
        </p:spPr>
      </p:pic>
      <p:pic>
        <p:nvPicPr>
          <p:cNvPr id="154" name="Google Shape;154;p16"/>
          <p:cNvPicPr preferRelativeResize="0"/>
          <p:nvPr/>
        </p:nvPicPr>
        <p:blipFill>
          <a:blip r:embed="rId4">
            <a:alphaModFix/>
          </a:blip>
          <a:stretch>
            <a:fillRect/>
          </a:stretch>
        </p:blipFill>
        <p:spPr>
          <a:xfrm>
            <a:off x="279100" y="2579850"/>
            <a:ext cx="2977750" cy="2091149"/>
          </a:xfrm>
          <a:prstGeom prst="rect">
            <a:avLst/>
          </a:prstGeom>
          <a:noFill/>
          <a:ln>
            <a:noFill/>
          </a:ln>
        </p:spPr>
      </p:pic>
      <p:pic>
        <p:nvPicPr>
          <p:cNvPr id="155" name="Google Shape;155;p16"/>
          <p:cNvPicPr preferRelativeResize="0"/>
          <p:nvPr/>
        </p:nvPicPr>
        <p:blipFill>
          <a:blip r:embed="rId5">
            <a:alphaModFix/>
          </a:blip>
          <a:stretch>
            <a:fillRect/>
          </a:stretch>
        </p:blipFill>
        <p:spPr>
          <a:xfrm>
            <a:off x="769025" y="978375"/>
            <a:ext cx="1982652" cy="1132025"/>
          </a:xfrm>
          <a:prstGeom prst="rect">
            <a:avLst/>
          </a:prstGeom>
          <a:noFill/>
          <a:ln>
            <a:noFill/>
          </a:ln>
        </p:spPr>
      </p:pic>
      <p:pic>
        <p:nvPicPr>
          <p:cNvPr id="156" name="Google Shape;156;p16"/>
          <p:cNvPicPr preferRelativeResize="0"/>
          <p:nvPr/>
        </p:nvPicPr>
        <p:blipFill>
          <a:blip r:embed="rId6">
            <a:alphaModFix/>
          </a:blip>
          <a:stretch>
            <a:fillRect/>
          </a:stretch>
        </p:blipFill>
        <p:spPr>
          <a:xfrm>
            <a:off x="912550" y="1451025"/>
            <a:ext cx="1592176" cy="659375"/>
          </a:xfrm>
          <a:prstGeom prst="rect">
            <a:avLst/>
          </a:prstGeom>
          <a:noFill/>
          <a:ln>
            <a:noFill/>
          </a:ln>
        </p:spPr>
      </p:pic>
      <p:sp>
        <p:nvSpPr>
          <p:cNvPr id="157" name="Google Shape;157;p16"/>
          <p:cNvSpPr/>
          <p:nvPr/>
        </p:nvSpPr>
        <p:spPr>
          <a:xfrm>
            <a:off x="1774260" y="1040753"/>
            <a:ext cx="841200" cy="340200"/>
          </a:xfrm>
          <a:prstGeom prst="ellipse">
            <a:avLst/>
          </a:prstGeom>
          <a:noFill/>
          <a:ln cap="flat" cmpd="sng" w="9525">
            <a:solidFill>
              <a:srgbClr val="482F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 name="Google Shape;158;p16"/>
          <p:cNvCxnSpPr>
            <a:stCxn id="157" idx="3"/>
            <a:endCxn id="156" idx="0"/>
          </p:cNvCxnSpPr>
          <p:nvPr/>
        </p:nvCxnSpPr>
        <p:spPr>
          <a:xfrm flipH="1">
            <a:off x="1708751" y="1331132"/>
            <a:ext cx="188700" cy="120000"/>
          </a:xfrm>
          <a:prstGeom prst="straightConnector1">
            <a:avLst/>
          </a:prstGeom>
          <a:noFill/>
          <a:ln cap="flat" cmpd="sng" w="9525">
            <a:solidFill>
              <a:srgbClr val="482F90"/>
            </a:solidFill>
            <a:prstDash val="solid"/>
            <a:round/>
            <a:headEnd len="med" w="med" type="none"/>
            <a:tailEnd len="med" w="med" type="stealth"/>
          </a:ln>
        </p:spPr>
      </p:cxnSp>
      <p:pic>
        <p:nvPicPr>
          <p:cNvPr id="159" name="Google Shape;159;p16"/>
          <p:cNvPicPr preferRelativeResize="0"/>
          <p:nvPr/>
        </p:nvPicPr>
        <p:blipFill>
          <a:blip r:embed="rId7">
            <a:alphaModFix/>
          </a:blip>
          <a:stretch>
            <a:fillRect/>
          </a:stretch>
        </p:blipFill>
        <p:spPr>
          <a:xfrm>
            <a:off x="783136" y="2855481"/>
            <a:ext cx="1982650" cy="1152161"/>
          </a:xfrm>
          <a:prstGeom prst="rect">
            <a:avLst/>
          </a:prstGeom>
          <a:noFill/>
          <a:ln>
            <a:noFill/>
          </a:ln>
        </p:spPr>
      </p:pic>
      <p:sp>
        <p:nvSpPr>
          <p:cNvPr id="160" name="Google Shape;160;p16"/>
          <p:cNvSpPr/>
          <p:nvPr/>
        </p:nvSpPr>
        <p:spPr>
          <a:xfrm>
            <a:off x="0" y="4785050"/>
            <a:ext cx="9144000" cy="358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1" name="Google Shape;161;p16"/>
          <p:cNvPicPr preferRelativeResize="0"/>
          <p:nvPr/>
        </p:nvPicPr>
        <p:blipFill>
          <a:blip r:embed="rId8">
            <a:alphaModFix amt="50000"/>
          </a:blip>
          <a:stretch>
            <a:fillRect/>
          </a:stretch>
        </p:blipFill>
        <p:spPr>
          <a:xfrm>
            <a:off x="129400" y="4832546"/>
            <a:ext cx="1019699" cy="263525"/>
          </a:xfrm>
          <a:prstGeom prst="rect">
            <a:avLst/>
          </a:prstGeom>
          <a:noFill/>
          <a:ln>
            <a:noFill/>
          </a:ln>
        </p:spPr>
      </p:pic>
      <p:sp>
        <p:nvSpPr>
          <p:cNvPr id="162" name="Google Shape;162;p16"/>
          <p:cNvSpPr txBox="1"/>
          <p:nvPr/>
        </p:nvSpPr>
        <p:spPr>
          <a:xfrm>
            <a:off x="6987825" y="4811883"/>
            <a:ext cx="2091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u="sng">
                <a:solidFill>
                  <a:srgbClr val="482F90"/>
                </a:solidFill>
                <a:latin typeface="Proxima Nova"/>
                <a:ea typeface="Proxima Nova"/>
                <a:cs typeface="Proxima Nova"/>
                <a:sym typeface="Proxima Nova"/>
                <a:hlinkClick r:id="rId9">
                  <a:extLst>
                    <a:ext uri="{A12FA001-AC4F-418D-AE19-62706E023703}">
                      <ahyp:hlinkClr val="tx"/>
                    </a:ext>
                  </a:extLst>
                </a:hlinkClick>
              </a:rPr>
              <a:t>info@elitepharmapro.com</a:t>
            </a:r>
            <a:r>
              <a:rPr lang="en" sz="800">
                <a:solidFill>
                  <a:srgbClr val="482F90"/>
                </a:solidFill>
                <a:latin typeface="Proxima Nova"/>
                <a:ea typeface="Proxima Nova"/>
                <a:cs typeface="Proxima Nova"/>
                <a:sym typeface="Proxima Nova"/>
              </a:rPr>
              <a:t>  | 929-MYELITE</a:t>
            </a:r>
            <a:endParaRPr sz="800">
              <a:solidFill>
                <a:srgbClr val="482F90"/>
              </a:solidFill>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7"/>
          <p:cNvSpPr/>
          <p:nvPr/>
        </p:nvSpPr>
        <p:spPr>
          <a:xfrm>
            <a:off x="-25" y="0"/>
            <a:ext cx="9144000" cy="1498500"/>
          </a:xfrm>
          <a:prstGeom prst="rect">
            <a:avLst/>
          </a:prstGeom>
          <a:gradFill>
            <a:gsLst>
              <a:gs pos="0">
                <a:srgbClr val="482F90">
                  <a:alpha val="91764"/>
                </a:srgbClr>
              </a:gs>
              <a:gs pos="16000">
                <a:srgbClr val="24639C"/>
              </a:gs>
              <a:gs pos="63000">
                <a:srgbClr val="127DA2"/>
              </a:gs>
              <a:gs pos="100000">
                <a:schemeClr val="accent5"/>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p:nvPr/>
        </p:nvSpPr>
        <p:spPr>
          <a:xfrm>
            <a:off x="225225" y="216025"/>
            <a:ext cx="592800" cy="52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7"/>
          <p:cNvSpPr txBox="1"/>
          <p:nvPr/>
        </p:nvSpPr>
        <p:spPr>
          <a:xfrm>
            <a:off x="197647" y="271200"/>
            <a:ext cx="5425500" cy="4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Raleway"/>
                <a:ea typeface="Raleway"/>
                <a:cs typeface="Raleway"/>
                <a:sym typeface="Raleway"/>
              </a:rPr>
              <a:t>Some of our electronically integrated wholesalers</a:t>
            </a:r>
            <a:endParaRPr sz="1500">
              <a:solidFill>
                <a:srgbClr val="FFFFFF"/>
              </a:solidFill>
              <a:latin typeface="Raleway"/>
              <a:ea typeface="Raleway"/>
              <a:cs typeface="Raleway"/>
              <a:sym typeface="Raleway"/>
            </a:endParaRPr>
          </a:p>
        </p:txBody>
      </p:sp>
      <p:sp>
        <p:nvSpPr>
          <p:cNvPr id="170" name="Google Shape;170;p17"/>
          <p:cNvSpPr txBox="1"/>
          <p:nvPr/>
        </p:nvSpPr>
        <p:spPr>
          <a:xfrm>
            <a:off x="298775" y="721650"/>
            <a:ext cx="6646500" cy="6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Proxima Nova"/>
                <a:ea typeface="Proxima Nova"/>
                <a:cs typeface="Proxima Nova"/>
                <a:sym typeface="Proxima Nova"/>
              </a:rPr>
              <a:t>W</a:t>
            </a:r>
            <a:r>
              <a:rPr lang="en" sz="1200">
                <a:solidFill>
                  <a:srgbClr val="FFFFFF"/>
                </a:solidFill>
                <a:latin typeface="Proxima Nova"/>
                <a:ea typeface="Proxima Nova"/>
                <a:cs typeface="Proxima Nova"/>
                <a:sym typeface="Proxima Nova"/>
              </a:rPr>
              <a:t>e will integrate with any wholesalers that may not be currently integrated with us.</a:t>
            </a:r>
            <a:endParaRPr sz="1200">
              <a:solidFill>
                <a:srgbClr val="FFFFFF"/>
              </a:solidFill>
              <a:latin typeface="Proxima Nova"/>
              <a:ea typeface="Proxima Nova"/>
              <a:cs typeface="Proxima Nova"/>
              <a:sym typeface="Proxima Nova"/>
            </a:endParaRPr>
          </a:p>
          <a:p>
            <a:pPr indent="0" lvl="0" marL="0" rtl="0" algn="l">
              <a:spcBef>
                <a:spcPts val="1000"/>
              </a:spcBef>
              <a:spcAft>
                <a:spcPts val="0"/>
              </a:spcAft>
              <a:buNone/>
            </a:pPr>
            <a:r>
              <a:rPr i="1" lang="en" sz="900">
                <a:solidFill>
                  <a:srgbClr val="FFFFFF"/>
                </a:solidFill>
                <a:latin typeface="Proxima Nova"/>
                <a:ea typeface="Proxima Nova"/>
                <a:cs typeface="Proxima Nova"/>
                <a:sym typeface="Proxima Nova"/>
              </a:rPr>
              <a:t>(</a:t>
            </a:r>
            <a:r>
              <a:rPr i="1" lang="en" sz="900">
                <a:solidFill>
                  <a:srgbClr val="FFFFFF"/>
                </a:solidFill>
                <a:latin typeface="Proxima Nova"/>
                <a:ea typeface="Proxima Nova"/>
                <a:cs typeface="Proxima Nova"/>
                <a:sym typeface="Proxima Nova"/>
              </a:rPr>
              <a:t>If wholesaler is not ready to integrate, you can still upload their price file &amp; compare the pricing with other wholesalers)</a:t>
            </a:r>
            <a:endParaRPr i="1" sz="900">
              <a:solidFill>
                <a:srgbClr val="FFFFFF"/>
              </a:solidFill>
              <a:latin typeface="Proxima Nova"/>
              <a:ea typeface="Proxima Nova"/>
              <a:cs typeface="Proxima Nova"/>
              <a:sym typeface="Proxima Nova"/>
            </a:endParaRPr>
          </a:p>
        </p:txBody>
      </p:sp>
      <p:pic>
        <p:nvPicPr>
          <p:cNvPr id="171" name="Google Shape;171;p17"/>
          <p:cNvPicPr preferRelativeResize="0"/>
          <p:nvPr/>
        </p:nvPicPr>
        <p:blipFill>
          <a:blip r:embed="rId3">
            <a:alphaModFix/>
          </a:blip>
          <a:stretch>
            <a:fillRect/>
          </a:stretch>
        </p:blipFill>
        <p:spPr>
          <a:xfrm>
            <a:off x="298775" y="1898308"/>
            <a:ext cx="2491299" cy="383550"/>
          </a:xfrm>
          <a:prstGeom prst="rect">
            <a:avLst/>
          </a:prstGeom>
          <a:noFill/>
          <a:ln>
            <a:noFill/>
          </a:ln>
        </p:spPr>
      </p:pic>
      <p:pic>
        <p:nvPicPr>
          <p:cNvPr id="172" name="Google Shape;172;p17"/>
          <p:cNvPicPr preferRelativeResize="0"/>
          <p:nvPr/>
        </p:nvPicPr>
        <p:blipFill>
          <a:blip r:embed="rId4">
            <a:alphaModFix/>
          </a:blip>
          <a:stretch>
            <a:fillRect/>
          </a:stretch>
        </p:blipFill>
        <p:spPr>
          <a:xfrm>
            <a:off x="3316750" y="1505817"/>
            <a:ext cx="2513575" cy="921425"/>
          </a:xfrm>
          <a:prstGeom prst="rect">
            <a:avLst/>
          </a:prstGeom>
          <a:noFill/>
          <a:ln>
            <a:noFill/>
          </a:ln>
        </p:spPr>
      </p:pic>
      <p:pic>
        <p:nvPicPr>
          <p:cNvPr id="173" name="Google Shape;173;p17"/>
          <p:cNvPicPr preferRelativeResize="0"/>
          <p:nvPr/>
        </p:nvPicPr>
        <p:blipFill>
          <a:blip r:embed="rId5">
            <a:alphaModFix/>
          </a:blip>
          <a:stretch>
            <a:fillRect/>
          </a:stretch>
        </p:blipFill>
        <p:spPr>
          <a:xfrm>
            <a:off x="6449025" y="1676075"/>
            <a:ext cx="2482975" cy="675600"/>
          </a:xfrm>
          <a:prstGeom prst="rect">
            <a:avLst/>
          </a:prstGeom>
          <a:noFill/>
          <a:ln>
            <a:noFill/>
          </a:ln>
        </p:spPr>
      </p:pic>
      <p:pic>
        <p:nvPicPr>
          <p:cNvPr id="174" name="Google Shape;174;p17"/>
          <p:cNvPicPr preferRelativeResize="0"/>
          <p:nvPr/>
        </p:nvPicPr>
        <p:blipFill>
          <a:blip r:embed="rId6">
            <a:alphaModFix/>
          </a:blip>
          <a:stretch>
            <a:fillRect/>
          </a:stretch>
        </p:blipFill>
        <p:spPr>
          <a:xfrm>
            <a:off x="6449037" y="2822225"/>
            <a:ext cx="2423950" cy="593950"/>
          </a:xfrm>
          <a:prstGeom prst="rect">
            <a:avLst/>
          </a:prstGeom>
          <a:noFill/>
          <a:ln>
            <a:noFill/>
          </a:ln>
        </p:spPr>
      </p:pic>
      <p:pic>
        <p:nvPicPr>
          <p:cNvPr id="175" name="Google Shape;175;p17"/>
          <p:cNvPicPr preferRelativeResize="0"/>
          <p:nvPr/>
        </p:nvPicPr>
        <p:blipFill>
          <a:blip r:embed="rId7">
            <a:alphaModFix/>
          </a:blip>
          <a:stretch>
            <a:fillRect/>
          </a:stretch>
        </p:blipFill>
        <p:spPr>
          <a:xfrm>
            <a:off x="3533827" y="2675275"/>
            <a:ext cx="2206275" cy="735425"/>
          </a:xfrm>
          <a:prstGeom prst="rect">
            <a:avLst/>
          </a:prstGeom>
          <a:noFill/>
          <a:ln>
            <a:noFill/>
          </a:ln>
        </p:spPr>
      </p:pic>
      <p:pic>
        <p:nvPicPr>
          <p:cNvPr id="176" name="Google Shape;176;p17"/>
          <p:cNvPicPr preferRelativeResize="0"/>
          <p:nvPr/>
        </p:nvPicPr>
        <p:blipFill>
          <a:blip r:embed="rId8">
            <a:alphaModFix/>
          </a:blip>
          <a:stretch>
            <a:fillRect/>
          </a:stretch>
        </p:blipFill>
        <p:spPr>
          <a:xfrm>
            <a:off x="465325" y="2859100"/>
            <a:ext cx="2020150" cy="445400"/>
          </a:xfrm>
          <a:prstGeom prst="rect">
            <a:avLst/>
          </a:prstGeom>
          <a:noFill/>
          <a:ln>
            <a:noFill/>
          </a:ln>
        </p:spPr>
      </p:pic>
      <p:sp>
        <p:nvSpPr>
          <p:cNvPr id="177" name="Google Shape;177;p17"/>
          <p:cNvSpPr/>
          <p:nvPr/>
        </p:nvSpPr>
        <p:spPr>
          <a:xfrm>
            <a:off x="0" y="4785050"/>
            <a:ext cx="9144000" cy="358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8" name="Google Shape;178;p17"/>
          <p:cNvPicPr preferRelativeResize="0"/>
          <p:nvPr/>
        </p:nvPicPr>
        <p:blipFill>
          <a:blip r:embed="rId9">
            <a:alphaModFix amt="50000"/>
          </a:blip>
          <a:stretch>
            <a:fillRect/>
          </a:stretch>
        </p:blipFill>
        <p:spPr>
          <a:xfrm>
            <a:off x="129400" y="4832546"/>
            <a:ext cx="1019699" cy="263525"/>
          </a:xfrm>
          <a:prstGeom prst="rect">
            <a:avLst/>
          </a:prstGeom>
          <a:noFill/>
          <a:ln>
            <a:noFill/>
          </a:ln>
        </p:spPr>
      </p:pic>
      <p:pic>
        <p:nvPicPr>
          <p:cNvPr id="179" name="Google Shape;179;p17"/>
          <p:cNvPicPr preferRelativeResize="0"/>
          <p:nvPr/>
        </p:nvPicPr>
        <p:blipFill>
          <a:blip r:embed="rId10">
            <a:alphaModFix/>
          </a:blip>
          <a:stretch>
            <a:fillRect/>
          </a:stretch>
        </p:blipFill>
        <p:spPr>
          <a:xfrm>
            <a:off x="335825" y="3881750"/>
            <a:ext cx="2352675" cy="590550"/>
          </a:xfrm>
          <a:prstGeom prst="rect">
            <a:avLst/>
          </a:prstGeom>
          <a:noFill/>
          <a:ln>
            <a:noFill/>
          </a:ln>
        </p:spPr>
      </p:pic>
      <p:pic>
        <p:nvPicPr>
          <p:cNvPr id="180" name="Google Shape;180;p17"/>
          <p:cNvPicPr preferRelativeResize="0"/>
          <p:nvPr/>
        </p:nvPicPr>
        <p:blipFill>
          <a:blip r:embed="rId11">
            <a:alphaModFix/>
          </a:blip>
          <a:stretch>
            <a:fillRect/>
          </a:stretch>
        </p:blipFill>
        <p:spPr>
          <a:xfrm>
            <a:off x="3492200" y="3843650"/>
            <a:ext cx="2095500" cy="514350"/>
          </a:xfrm>
          <a:prstGeom prst="rect">
            <a:avLst/>
          </a:prstGeom>
          <a:noFill/>
          <a:ln>
            <a:noFill/>
          </a:ln>
        </p:spPr>
      </p:pic>
      <p:pic>
        <p:nvPicPr>
          <p:cNvPr id="181" name="Google Shape;181;p17"/>
          <p:cNvPicPr preferRelativeResize="0"/>
          <p:nvPr/>
        </p:nvPicPr>
        <p:blipFill>
          <a:blip r:embed="rId12">
            <a:alphaModFix/>
          </a:blip>
          <a:stretch>
            <a:fillRect/>
          </a:stretch>
        </p:blipFill>
        <p:spPr>
          <a:xfrm>
            <a:off x="6337769" y="3767444"/>
            <a:ext cx="2670437" cy="593950"/>
          </a:xfrm>
          <a:prstGeom prst="rect">
            <a:avLst/>
          </a:prstGeom>
          <a:noFill/>
          <a:ln>
            <a:noFill/>
          </a:ln>
        </p:spPr>
      </p:pic>
      <p:sp>
        <p:nvSpPr>
          <p:cNvPr id="182" name="Google Shape;182;p17"/>
          <p:cNvSpPr txBox="1"/>
          <p:nvPr/>
        </p:nvSpPr>
        <p:spPr>
          <a:xfrm>
            <a:off x="6987825" y="4811883"/>
            <a:ext cx="2091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u="sng">
                <a:solidFill>
                  <a:srgbClr val="482F90"/>
                </a:solidFill>
                <a:latin typeface="Proxima Nova"/>
                <a:ea typeface="Proxima Nova"/>
                <a:cs typeface="Proxima Nova"/>
                <a:sym typeface="Proxima Nova"/>
                <a:hlinkClick r:id="rId13">
                  <a:extLst>
                    <a:ext uri="{A12FA001-AC4F-418D-AE19-62706E023703}">
                      <ahyp:hlinkClr val="tx"/>
                    </a:ext>
                  </a:extLst>
                </a:hlinkClick>
              </a:rPr>
              <a:t>info@elitepharmapro.com</a:t>
            </a:r>
            <a:r>
              <a:rPr lang="en" sz="800">
                <a:solidFill>
                  <a:srgbClr val="482F90"/>
                </a:solidFill>
                <a:latin typeface="Proxima Nova"/>
                <a:ea typeface="Proxima Nova"/>
                <a:cs typeface="Proxima Nova"/>
                <a:sym typeface="Proxima Nova"/>
              </a:rPr>
              <a:t>  | 929-MYELITE</a:t>
            </a:r>
            <a:endParaRPr sz="800">
              <a:solidFill>
                <a:srgbClr val="482F90"/>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8"/>
          <p:cNvSpPr/>
          <p:nvPr/>
        </p:nvSpPr>
        <p:spPr>
          <a:xfrm>
            <a:off x="0" y="4785050"/>
            <a:ext cx="9144000" cy="358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8"/>
          <p:cNvSpPr/>
          <p:nvPr/>
        </p:nvSpPr>
        <p:spPr>
          <a:xfrm>
            <a:off x="225225" y="216025"/>
            <a:ext cx="592800" cy="52500"/>
          </a:xfrm>
          <a:prstGeom prst="rect">
            <a:avLst/>
          </a:prstGeom>
          <a:gradFill>
            <a:gsLst>
              <a:gs pos="0">
                <a:srgbClr val="482F90">
                  <a:alpha val="91764"/>
                </a:srgbClr>
              </a:gs>
              <a:gs pos="7000">
                <a:srgbClr val="24639C"/>
              </a:gs>
              <a:gs pos="43000">
                <a:srgbClr val="127DA2"/>
              </a:gs>
              <a:gs pos="100000">
                <a:schemeClr val="accent5"/>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8"/>
          <p:cNvSpPr txBox="1"/>
          <p:nvPr/>
        </p:nvSpPr>
        <p:spPr>
          <a:xfrm>
            <a:off x="197656" y="271188"/>
            <a:ext cx="3874800" cy="4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482F90"/>
                </a:solidFill>
                <a:latin typeface="Raleway Medium"/>
                <a:ea typeface="Raleway Medium"/>
                <a:cs typeface="Raleway Medium"/>
                <a:sym typeface="Raleway Medium"/>
              </a:rPr>
              <a:t>DSCSA Track and Trace Compliance</a:t>
            </a:r>
            <a:endParaRPr sz="1500">
              <a:solidFill>
                <a:srgbClr val="482F90"/>
              </a:solidFill>
              <a:latin typeface="Raleway Medium"/>
              <a:ea typeface="Raleway Medium"/>
              <a:cs typeface="Raleway Medium"/>
              <a:sym typeface="Raleway Medium"/>
            </a:endParaRPr>
          </a:p>
        </p:txBody>
      </p:sp>
      <p:sp>
        <p:nvSpPr>
          <p:cNvPr id="190" name="Google Shape;190;p18"/>
          <p:cNvSpPr/>
          <p:nvPr/>
        </p:nvSpPr>
        <p:spPr>
          <a:xfrm>
            <a:off x="5713500" y="0"/>
            <a:ext cx="3430500" cy="5143500"/>
          </a:xfrm>
          <a:prstGeom prst="rect">
            <a:avLst/>
          </a:prstGeom>
          <a:gradFill>
            <a:gsLst>
              <a:gs pos="0">
                <a:srgbClr val="482F90">
                  <a:alpha val="91764"/>
                </a:srgbClr>
              </a:gs>
              <a:gs pos="16000">
                <a:srgbClr val="24639C"/>
              </a:gs>
              <a:gs pos="63000">
                <a:srgbClr val="127DA2"/>
              </a:gs>
              <a:gs pos="100000">
                <a:schemeClr val="accent5"/>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8"/>
          <p:cNvSpPr txBox="1"/>
          <p:nvPr/>
        </p:nvSpPr>
        <p:spPr>
          <a:xfrm>
            <a:off x="6169350" y="1746675"/>
            <a:ext cx="2518800" cy="23166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300">
                <a:solidFill>
                  <a:srgbClr val="FFFFFF"/>
                </a:solidFill>
                <a:latin typeface="Proxima Nova"/>
                <a:ea typeface="Proxima Nova"/>
                <a:cs typeface="Proxima Nova"/>
                <a:sym typeface="Proxima Nova"/>
              </a:rPr>
              <a:t>Stay compliant with drug serialization requirements as per DSCSA guidelines and support your compliance efforts with a comprehensive repository of shipment information</a:t>
            </a:r>
            <a:endParaRPr sz="1300">
              <a:solidFill>
                <a:srgbClr val="FFFFFF"/>
              </a:solidFill>
              <a:latin typeface="Proxima Nova"/>
              <a:ea typeface="Proxima Nova"/>
              <a:cs typeface="Proxima Nova"/>
              <a:sym typeface="Proxima Nova"/>
            </a:endParaRPr>
          </a:p>
        </p:txBody>
      </p:sp>
      <p:sp>
        <p:nvSpPr>
          <p:cNvPr id="192" name="Google Shape;192;p18"/>
          <p:cNvSpPr txBox="1"/>
          <p:nvPr/>
        </p:nvSpPr>
        <p:spPr>
          <a:xfrm>
            <a:off x="428200" y="986753"/>
            <a:ext cx="4886100" cy="61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Proxima Nova"/>
                <a:ea typeface="Proxima Nova"/>
                <a:cs typeface="Proxima Nova"/>
                <a:sym typeface="Proxima Nova"/>
              </a:rPr>
              <a:t>Our drug serialization track and trace solution is developed by strictly following the DSCSA guidelines.</a:t>
            </a:r>
            <a:endParaRPr>
              <a:latin typeface="Proxima Nova"/>
              <a:ea typeface="Proxima Nova"/>
              <a:cs typeface="Proxima Nova"/>
              <a:sym typeface="Proxima Nova"/>
            </a:endParaRPr>
          </a:p>
        </p:txBody>
      </p:sp>
      <p:sp>
        <p:nvSpPr>
          <p:cNvPr id="193" name="Google Shape;193;p18"/>
          <p:cNvSpPr txBox="1"/>
          <p:nvPr/>
        </p:nvSpPr>
        <p:spPr>
          <a:xfrm>
            <a:off x="428200" y="2079769"/>
            <a:ext cx="3525600" cy="11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R</a:t>
            </a:r>
            <a:r>
              <a:rPr lang="en">
                <a:latin typeface="Proxima Nova"/>
                <a:ea typeface="Proxima Nova"/>
                <a:cs typeface="Proxima Nova"/>
                <a:sym typeface="Proxima Nova"/>
              </a:rPr>
              <a:t>ecords of </a:t>
            </a:r>
            <a:endParaRPr>
              <a:latin typeface="Proxima Nova"/>
              <a:ea typeface="Proxima Nova"/>
              <a:cs typeface="Proxima Nova"/>
              <a:sym typeface="Proxima Nova"/>
            </a:endParaRPr>
          </a:p>
          <a:p>
            <a:pPr indent="0" lvl="0" marL="457200" rtl="0" algn="l">
              <a:spcBef>
                <a:spcPts val="0"/>
              </a:spcBef>
              <a:spcAft>
                <a:spcPts val="0"/>
              </a:spcAft>
              <a:buNone/>
            </a:pPr>
            <a:r>
              <a:rPr lang="en">
                <a:latin typeface="Proxima Nova"/>
                <a:ea typeface="Proxima Nova"/>
                <a:cs typeface="Proxima Nova"/>
                <a:sym typeface="Proxima Nova"/>
              </a:rPr>
              <a:t>Transaction History</a:t>
            </a:r>
            <a:endParaRPr>
              <a:latin typeface="Proxima Nova"/>
              <a:ea typeface="Proxima Nova"/>
              <a:cs typeface="Proxima Nova"/>
              <a:sym typeface="Proxima Nova"/>
            </a:endParaRPr>
          </a:p>
          <a:p>
            <a:pPr indent="0" lvl="0" marL="457200" rtl="0" algn="l">
              <a:spcBef>
                <a:spcPts val="0"/>
              </a:spcBef>
              <a:spcAft>
                <a:spcPts val="0"/>
              </a:spcAft>
              <a:buNone/>
            </a:pPr>
            <a:r>
              <a:rPr lang="en">
                <a:latin typeface="Proxima Nova"/>
                <a:ea typeface="Proxima Nova"/>
                <a:cs typeface="Proxima Nova"/>
                <a:sym typeface="Proxima Nova"/>
              </a:rPr>
              <a:t>Transaction Information</a:t>
            </a:r>
            <a:endParaRPr>
              <a:latin typeface="Proxima Nova"/>
              <a:ea typeface="Proxima Nova"/>
              <a:cs typeface="Proxima Nova"/>
              <a:sym typeface="Proxima Nova"/>
            </a:endParaRPr>
          </a:p>
          <a:p>
            <a:pPr indent="0" lvl="0" marL="457200" rtl="0" algn="l">
              <a:spcBef>
                <a:spcPts val="0"/>
              </a:spcBef>
              <a:spcAft>
                <a:spcPts val="0"/>
              </a:spcAft>
              <a:buNone/>
            </a:pPr>
            <a:r>
              <a:rPr lang="en">
                <a:latin typeface="Proxima Nova"/>
                <a:ea typeface="Proxima Nova"/>
                <a:cs typeface="Proxima Nova"/>
                <a:sym typeface="Proxima Nova"/>
              </a:rPr>
              <a:t>Transaction Statement</a:t>
            </a:r>
            <a:endParaRPr>
              <a:latin typeface="Proxima Nova"/>
              <a:ea typeface="Proxima Nova"/>
              <a:cs typeface="Proxima Nova"/>
              <a:sym typeface="Proxima Nova"/>
            </a:endParaRPr>
          </a:p>
        </p:txBody>
      </p:sp>
      <p:sp>
        <p:nvSpPr>
          <p:cNvPr id="194" name="Google Shape;194;p18"/>
          <p:cNvSpPr txBox="1"/>
          <p:nvPr/>
        </p:nvSpPr>
        <p:spPr>
          <a:xfrm>
            <a:off x="453825" y="3462250"/>
            <a:ext cx="2941800" cy="611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Proxima Nova"/>
                <a:ea typeface="Proxima Nova"/>
                <a:cs typeface="Proxima Nova"/>
                <a:sym typeface="Proxima Nova"/>
              </a:rPr>
              <a:t>Easy access to all historical data</a:t>
            </a:r>
            <a:endParaRPr>
              <a:latin typeface="Proxima Nova"/>
              <a:ea typeface="Proxima Nova"/>
              <a:cs typeface="Proxima Nova"/>
              <a:sym typeface="Proxima Nova"/>
            </a:endParaRPr>
          </a:p>
        </p:txBody>
      </p:sp>
      <p:sp>
        <p:nvSpPr>
          <p:cNvPr id="195" name="Google Shape;195;p18"/>
          <p:cNvSpPr/>
          <p:nvPr/>
        </p:nvSpPr>
        <p:spPr>
          <a:xfrm>
            <a:off x="156975" y="1138725"/>
            <a:ext cx="248100" cy="2403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8"/>
          <p:cNvSpPr/>
          <p:nvPr/>
        </p:nvSpPr>
        <p:spPr>
          <a:xfrm>
            <a:off x="156975" y="2207992"/>
            <a:ext cx="248100" cy="2403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7" name="Google Shape;197;p18"/>
          <p:cNvCxnSpPr>
            <a:stCxn id="195" idx="4"/>
            <a:endCxn id="196" idx="0"/>
          </p:cNvCxnSpPr>
          <p:nvPr/>
        </p:nvCxnSpPr>
        <p:spPr>
          <a:xfrm>
            <a:off x="281025" y="1379025"/>
            <a:ext cx="0" cy="828900"/>
          </a:xfrm>
          <a:prstGeom prst="straightConnector1">
            <a:avLst/>
          </a:prstGeom>
          <a:noFill/>
          <a:ln cap="flat" cmpd="sng" w="19050">
            <a:solidFill>
              <a:schemeClr val="accent5"/>
            </a:solidFill>
            <a:prstDash val="solid"/>
            <a:round/>
            <a:headEnd len="med" w="med" type="none"/>
            <a:tailEnd len="med" w="med" type="none"/>
          </a:ln>
        </p:spPr>
      </p:cxnSp>
      <p:sp>
        <p:nvSpPr>
          <p:cNvPr id="198" name="Google Shape;198;p18"/>
          <p:cNvSpPr/>
          <p:nvPr/>
        </p:nvSpPr>
        <p:spPr>
          <a:xfrm>
            <a:off x="156975" y="3543792"/>
            <a:ext cx="248100" cy="240300"/>
          </a:xfrm>
          <a:prstGeom prst="ellipse">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9" name="Google Shape;199;p18"/>
          <p:cNvCxnSpPr>
            <a:stCxn id="196" idx="4"/>
            <a:endCxn id="198" idx="0"/>
          </p:cNvCxnSpPr>
          <p:nvPr/>
        </p:nvCxnSpPr>
        <p:spPr>
          <a:xfrm>
            <a:off x="281025" y="2448292"/>
            <a:ext cx="0" cy="1095600"/>
          </a:xfrm>
          <a:prstGeom prst="straightConnector1">
            <a:avLst/>
          </a:prstGeom>
          <a:noFill/>
          <a:ln cap="flat" cmpd="sng" w="19050">
            <a:solidFill>
              <a:schemeClr val="accent5"/>
            </a:solidFill>
            <a:prstDash val="solid"/>
            <a:round/>
            <a:headEnd len="med" w="med" type="none"/>
            <a:tailEnd len="med" w="med" type="none"/>
          </a:ln>
        </p:spPr>
      </p:cxnSp>
      <p:pic>
        <p:nvPicPr>
          <p:cNvPr id="200" name="Google Shape;200;p18"/>
          <p:cNvPicPr preferRelativeResize="0"/>
          <p:nvPr/>
        </p:nvPicPr>
        <p:blipFill>
          <a:blip r:embed="rId3">
            <a:alphaModFix/>
          </a:blip>
          <a:stretch>
            <a:fillRect/>
          </a:stretch>
        </p:blipFill>
        <p:spPr>
          <a:xfrm>
            <a:off x="662425" y="2434516"/>
            <a:ext cx="155599" cy="155599"/>
          </a:xfrm>
          <a:prstGeom prst="rect">
            <a:avLst/>
          </a:prstGeom>
          <a:noFill/>
          <a:ln>
            <a:noFill/>
          </a:ln>
        </p:spPr>
      </p:pic>
      <p:pic>
        <p:nvPicPr>
          <p:cNvPr id="201" name="Google Shape;201;p18"/>
          <p:cNvPicPr preferRelativeResize="0"/>
          <p:nvPr/>
        </p:nvPicPr>
        <p:blipFill>
          <a:blip r:embed="rId3">
            <a:alphaModFix/>
          </a:blip>
          <a:stretch>
            <a:fillRect/>
          </a:stretch>
        </p:blipFill>
        <p:spPr>
          <a:xfrm>
            <a:off x="662425" y="2623688"/>
            <a:ext cx="155599" cy="155599"/>
          </a:xfrm>
          <a:prstGeom prst="rect">
            <a:avLst/>
          </a:prstGeom>
          <a:noFill/>
          <a:ln>
            <a:noFill/>
          </a:ln>
        </p:spPr>
      </p:pic>
      <p:pic>
        <p:nvPicPr>
          <p:cNvPr id="202" name="Google Shape;202;p18"/>
          <p:cNvPicPr preferRelativeResize="0"/>
          <p:nvPr/>
        </p:nvPicPr>
        <p:blipFill>
          <a:blip r:embed="rId3">
            <a:alphaModFix/>
          </a:blip>
          <a:stretch>
            <a:fillRect/>
          </a:stretch>
        </p:blipFill>
        <p:spPr>
          <a:xfrm>
            <a:off x="672333" y="2831246"/>
            <a:ext cx="155599" cy="155599"/>
          </a:xfrm>
          <a:prstGeom prst="rect">
            <a:avLst/>
          </a:prstGeom>
          <a:noFill/>
          <a:ln>
            <a:noFill/>
          </a:ln>
        </p:spPr>
      </p:pic>
      <p:pic>
        <p:nvPicPr>
          <p:cNvPr id="203" name="Google Shape;203;p18"/>
          <p:cNvPicPr preferRelativeResize="0"/>
          <p:nvPr/>
        </p:nvPicPr>
        <p:blipFill>
          <a:blip r:embed="rId4">
            <a:alphaModFix amt="50000"/>
          </a:blip>
          <a:stretch>
            <a:fillRect/>
          </a:stretch>
        </p:blipFill>
        <p:spPr>
          <a:xfrm>
            <a:off x="129400" y="4832546"/>
            <a:ext cx="1019699" cy="263525"/>
          </a:xfrm>
          <a:prstGeom prst="rect">
            <a:avLst/>
          </a:prstGeom>
          <a:noFill/>
          <a:ln>
            <a:noFill/>
          </a:ln>
        </p:spPr>
      </p:pic>
      <p:pic>
        <p:nvPicPr>
          <p:cNvPr id="204" name="Google Shape;204;p18"/>
          <p:cNvPicPr preferRelativeResize="0"/>
          <p:nvPr/>
        </p:nvPicPr>
        <p:blipFill rotWithShape="1">
          <a:blip r:embed="rId5">
            <a:alphaModFix/>
          </a:blip>
          <a:srcRect b="0" l="30094" r="0" t="0"/>
          <a:stretch/>
        </p:blipFill>
        <p:spPr>
          <a:xfrm>
            <a:off x="6448612" y="964400"/>
            <a:ext cx="1960225" cy="724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9"/>
          <p:cNvSpPr/>
          <p:nvPr/>
        </p:nvSpPr>
        <p:spPr>
          <a:xfrm>
            <a:off x="0" y="4785050"/>
            <a:ext cx="9144000" cy="358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0" name="Google Shape;210;p19"/>
          <p:cNvPicPr preferRelativeResize="0"/>
          <p:nvPr/>
        </p:nvPicPr>
        <p:blipFill>
          <a:blip r:embed="rId3">
            <a:alphaModFix amt="50000"/>
          </a:blip>
          <a:stretch>
            <a:fillRect/>
          </a:stretch>
        </p:blipFill>
        <p:spPr>
          <a:xfrm>
            <a:off x="129400" y="4832546"/>
            <a:ext cx="1019699" cy="263525"/>
          </a:xfrm>
          <a:prstGeom prst="rect">
            <a:avLst/>
          </a:prstGeom>
          <a:noFill/>
          <a:ln>
            <a:noFill/>
          </a:ln>
        </p:spPr>
      </p:pic>
      <p:sp>
        <p:nvSpPr>
          <p:cNvPr id="211" name="Google Shape;211;p19"/>
          <p:cNvSpPr/>
          <p:nvPr/>
        </p:nvSpPr>
        <p:spPr>
          <a:xfrm>
            <a:off x="-25" y="0"/>
            <a:ext cx="9144000" cy="1222800"/>
          </a:xfrm>
          <a:prstGeom prst="rect">
            <a:avLst/>
          </a:prstGeom>
          <a:gradFill>
            <a:gsLst>
              <a:gs pos="0">
                <a:srgbClr val="482F90">
                  <a:alpha val="91764"/>
                </a:srgbClr>
              </a:gs>
              <a:gs pos="16000">
                <a:srgbClr val="24639C"/>
              </a:gs>
              <a:gs pos="63000">
                <a:srgbClr val="127DA2"/>
              </a:gs>
              <a:gs pos="100000">
                <a:schemeClr val="accent5"/>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9"/>
          <p:cNvSpPr/>
          <p:nvPr/>
        </p:nvSpPr>
        <p:spPr>
          <a:xfrm>
            <a:off x="225225" y="216025"/>
            <a:ext cx="592800" cy="52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9"/>
          <p:cNvSpPr txBox="1"/>
          <p:nvPr/>
        </p:nvSpPr>
        <p:spPr>
          <a:xfrm>
            <a:off x="197656" y="271188"/>
            <a:ext cx="3874800" cy="4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Raleway"/>
                <a:ea typeface="Raleway"/>
                <a:cs typeface="Raleway"/>
                <a:sym typeface="Raleway"/>
              </a:rPr>
              <a:t>Inventory Management</a:t>
            </a:r>
            <a:endParaRPr sz="1500">
              <a:solidFill>
                <a:srgbClr val="FFFFFF"/>
              </a:solidFill>
              <a:latin typeface="Raleway"/>
              <a:ea typeface="Raleway"/>
              <a:cs typeface="Raleway"/>
              <a:sym typeface="Raleway"/>
            </a:endParaRPr>
          </a:p>
        </p:txBody>
      </p:sp>
      <p:sp>
        <p:nvSpPr>
          <p:cNvPr id="214" name="Google Shape;214;p19"/>
          <p:cNvSpPr txBox="1"/>
          <p:nvPr/>
        </p:nvSpPr>
        <p:spPr>
          <a:xfrm>
            <a:off x="271225" y="646125"/>
            <a:ext cx="6338700" cy="5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FFFF"/>
                </a:solidFill>
                <a:latin typeface="Proxima Nova"/>
                <a:ea typeface="Proxima Nova"/>
                <a:cs typeface="Proxima Nova"/>
                <a:sym typeface="Proxima Nova"/>
              </a:rPr>
              <a:t>Take control of your most valuable asset with Elite PharmaPRO’s inventory management tool that integrates with your Pharmacy Software to help you maintain and audit inventory.</a:t>
            </a:r>
            <a:endParaRPr sz="1000">
              <a:solidFill>
                <a:srgbClr val="FFFFFF"/>
              </a:solidFill>
              <a:latin typeface="Proxima Nova"/>
              <a:ea typeface="Proxima Nova"/>
              <a:cs typeface="Proxima Nova"/>
              <a:sym typeface="Proxima Nova"/>
            </a:endParaRPr>
          </a:p>
        </p:txBody>
      </p:sp>
      <p:sp>
        <p:nvSpPr>
          <p:cNvPr id="215" name="Google Shape;215;p19"/>
          <p:cNvSpPr txBox="1"/>
          <p:nvPr/>
        </p:nvSpPr>
        <p:spPr>
          <a:xfrm>
            <a:off x="551575" y="1493850"/>
            <a:ext cx="1599600" cy="3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5"/>
                </a:solidFill>
                <a:latin typeface="Proxima Nova Semibold"/>
                <a:ea typeface="Proxima Nova Semibold"/>
                <a:cs typeface="Proxima Nova Semibold"/>
                <a:sym typeface="Proxima Nova Semibold"/>
              </a:rPr>
              <a:t>Complete Tracking</a:t>
            </a:r>
            <a:endParaRPr sz="1100">
              <a:solidFill>
                <a:schemeClr val="accent5"/>
              </a:solidFill>
              <a:latin typeface="Proxima Nova Semibold"/>
              <a:ea typeface="Proxima Nova Semibold"/>
              <a:cs typeface="Proxima Nova Semibold"/>
              <a:sym typeface="Proxima Nova Semibold"/>
            </a:endParaRPr>
          </a:p>
        </p:txBody>
      </p:sp>
      <p:pic>
        <p:nvPicPr>
          <p:cNvPr id="216" name="Google Shape;216;p19"/>
          <p:cNvPicPr preferRelativeResize="0"/>
          <p:nvPr/>
        </p:nvPicPr>
        <p:blipFill rotWithShape="1">
          <a:blip r:embed="rId4">
            <a:alphaModFix amt="78000"/>
          </a:blip>
          <a:srcRect b="5835" l="0" r="15203" t="11975"/>
          <a:stretch/>
        </p:blipFill>
        <p:spPr>
          <a:xfrm>
            <a:off x="1580450" y="2180550"/>
            <a:ext cx="2328526" cy="1412175"/>
          </a:xfrm>
          <a:prstGeom prst="rect">
            <a:avLst/>
          </a:prstGeom>
          <a:noFill/>
          <a:ln>
            <a:noFill/>
          </a:ln>
        </p:spPr>
      </p:pic>
      <p:sp>
        <p:nvSpPr>
          <p:cNvPr id="217" name="Google Shape;217;p19"/>
          <p:cNvSpPr txBox="1"/>
          <p:nvPr/>
        </p:nvSpPr>
        <p:spPr>
          <a:xfrm>
            <a:off x="551575" y="1698050"/>
            <a:ext cx="1342200" cy="91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latin typeface="Raleway Light"/>
                <a:ea typeface="Raleway Light"/>
                <a:cs typeface="Raleway Light"/>
                <a:sym typeface="Raleway Light"/>
              </a:rPr>
              <a:t>Know precise amount of each medication, including pills, liquids, refrigerated and shelved materials</a:t>
            </a:r>
            <a:endParaRPr sz="900">
              <a:latin typeface="Raleway Light"/>
              <a:ea typeface="Raleway Light"/>
              <a:cs typeface="Raleway Light"/>
              <a:sym typeface="Raleway Light"/>
            </a:endParaRPr>
          </a:p>
        </p:txBody>
      </p:sp>
      <p:sp>
        <p:nvSpPr>
          <p:cNvPr id="218" name="Google Shape;218;p19"/>
          <p:cNvSpPr txBox="1"/>
          <p:nvPr/>
        </p:nvSpPr>
        <p:spPr>
          <a:xfrm>
            <a:off x="751525" y="3251050"/>
            <a:ext cx="942300" cy="3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5"/>
                </a:solidFill>
                <a:latin typeface="Proxima Nova Semibold"/>
                <a:ea typeface="Proxima Nova Semibold"/>
                <a:cs typeface="Proxima Nova Semibold"/>
                <a:sym typeface="Proxima Nova Semibold"/>
              </a:rPr>
              <a:t>Cash Flow</a:t>
            </a:r>
            <a:endParaRPr sz="1100">
              <a:solidFill>
                <a:schemeClr val="accent5"/>
              </a:solidFill>
              <a:latin typeface="Proxima Nova Semibold"/>
              <a:ea typeface="Proxima Nova Semibold"/>
              <a:cs typeface="Proxima Nova Semibold"/>
              <a:sym typeface="Proxima Nova Semibold"/>
            </a:endParaRPr>
          </a:p>
        </p:txBody>
      </p:sp>
      <p:sp>
        <p:nvSpPr>
          <p:cNvPr id="219" name="Google Shape;219;p19"/>
          <p:cNvSpPr txBox="1"/>
          <p:nvPr/>
        </p:nvSpPr>
        <p:spPr>
          <a:xfrm>
            <a:off x="512867" y="3470150"/>
            <a:ext cx="1342200" cy="91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latin typeface="Raleway Light"/>
                <a:ea typeface="Raleway Light"/>
                <a:cs typeface="Raleway Light"/>
                <a:sym typeface="Raleway Light"/>
              </a:rPr>
              <a:t>Capitalize on increased cash flow to fund other important investment</a:t>
            </a:r>
            <a:endParaRPr sz="900">
              <a:latin typeface="Raleway Light"/>
              <a:ea typeface="Raleway Light"/>
              <a:cs typeface="Raleway Light"/>
              <a:sym typeface="Raleway Light"/>
            </a:endParaRPr>
          </a:p>
        </p:txBody>
      </p:sp>
      <p:sp>
        <p:nvSpPr>
          <p:cNvPr id="220" name="Google Shape;220;p19"/>
          <p:cNvSpPr txBox="1"/>
          <p:nvPr/>
        </p:nvSpPr>
        <p:spPr>
          <a:xfrm>
            <a:off x="7168525" y="1570050"/>
            <a:ext cx="1444800" cy="3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5"/>
                </a:solidFill>
                <a:latin typeface="Proxima Nova Semibold"/>
                <a:ea typeface="Proxima Nova Semibold"/>
                <a:cs typeface="Proxima Nova Semibold"/>
                <a:sym typeface="Proxima Nova Semibold"/>
              </a:rPr>
              <a:t>Perpetual Visibility</a:t>
            </a:r>
            <a:endParaRPr sz="1100">
              <a:solidFill>
                <a:schemeClr val="accent5"/>
              </a:solidFill>
              <a:latin typeface="Proxima Nova Semibold"/>
              <a:ea typeface="Proxima Nova Semibold"/>
              <a:cs typeface="Proxima Nova Semibold"/>
              <a:sym typeface="Proxima Nova Semibold"/>
            </a:endParaRPr>
          </a:p>
        </p:txBody>
      </p:sp>
      <p:sp>
        <p:nvSpPr>
          <p:cNvPr id="221" name="Google Shape;221;p19"/>
          <p:cNvSpPr txBox="1"/>
          <p:nvPr/>
        </p:nvSpPr>
        <p:spPr>
          <a:xfrm>
            <a:off x="7168525" y="1774250"/>
            <a:ext cx="1444800" cy="60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latin typeface="Raleway Light"/>
                <a:ea typeface="Raleway Light"/>
                <a:cs typeface="Raleway Light"/>
                <a:sym typeface="Raleway Light"/>
              </a:rPr>
              <a:t>Know the precise value of your inventory at any given time</a:t>
            </a:r>
            <a:endParaRPr sz="900">
              <a:latin typeface="Raleway Light"/>
              <a:ea typeface="Raleway Light"/>
              <a:cs typeface="Raleway Light"/>
              <a:sym typeface="Raleway Light"/>
            </a:endParaRPr>
          </a:p>
        </p:txBody>
      </p:sp>
      <p:sp>
        <p:nvSpPr>
          <p:cNvPr id="222" name="Google Shape;222;p19"/>
          <p:cNvSpPr txBox="1"/>
          <p:nvPr/>
        </p:nvSpPr>
        <p:spPr>
          <a:xfrm>
            <a:off x="7168525" y="3170250"/>
            <a:ext cx="1550100" cy="3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accent5"/>
                </a:solidFill>
                <a:latin typeface="Proxima Nova Semibold"/>
                <a:ea typeface="Proxima Nova Semibold"/>
                <a:cs typeface="Proxima Nova Semibold"/>
                <a:sym typeface="Proxima Nova Semibold"/>
              </a:rPr>
              <a:t>Optimized Inventory</a:t>
            </a:r>
            <a:endParaRPr sz="1100">
              <a:solidFill>
                <a:schemeClr val="accent5"/>
              </a:solidFill>
              <a:latin typeface="Proxima Nova Semibold"/>
              <a:ea typeface="Proxima Nova Semibold"/>
              <a:cs typeface="Proxima Nova Semibold"/>
              <a:sym typeface="Proxima Nova Semibold"/>
            </a:endParaRPr>
          </a:p>
        </p:txBody>
      </p:sp>
      <p:sp>
        <p:nvSpPr>
          <p:cNvPr id="223" name="Google Shape;223;p19"/>
          <p:cNvSpPr txBox="1"/>
          <p:nvPr/>
        </p:nvSpPr>
        <p:spPr>
          <a:xfrm>
            <a:off x="7168525" y="3374450"/>
            <a:ext cx="1444800" cy="80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latin typeface="Raleway Light"/>
                <a:ea typeface="Raleway Light"/>
                <a:cs typeface="Raleway Light"/>
                <a:sym typeface="Raleway Light"/>
              </a:rPr>
              <a:t>Eliminate duplicate or obsolete inventory and reduce drug waste, drive maximum inventory turns</a:t>
            </a:r>
            <a:endParaRPr sz="900">
              <a:latin typeface="Raleway Light"/>
              <a:ea typeface="Raleway Light"/>
              <a:cs typeface="Raleway Light"/>
              <a:sym typeface="Raleway Light"/>
            </a:endParaRPr>
          </a:p>
        </p:txBody>
      </p:sp>
      <p:pic>
        <p:nvPicPr>
          <p:cNvPr id="224" name="Google Shape;224;p19"/>
          <p:cNvPicPr preferRelativeResize="0"/>
          <p:nvPr/>
        </p:nvPicPr>
        <p:blipFill rotWithShape="1">
          <a:blip r:embed="rId4">
            <a:alphaModFix amt="78000"/>
          </a:blip>
          <a:srcRect b="5835" l="0" r="15203" t="11975"/>
          <a:stretch/>
        </p:blipFill>
        <p:spPr>
          <a:xfrm>
            <a:off x="4747375" y="2183350"/>
            <a:ext cx="2244674" cy="1412175"/>
          </a:xfrm>
          <a:prstGeom prst="rect">
            <a:avLst/>
          </a:prstGeom>
          <a:noFill/>
          <a:ln>
            <a:noFill/>
          </a:ln>
        </p:spPr>
      </p:pic>
      <p:pic>
        <p:nvPicPr>
          <p:cNvPr id="225" name="Google Shape;225;p19"/>
          <p:cNvPicPr preferRelativeResize="0"/>
          <p:nvPr/>
        </p:nvPicPr>
        <p:blipFill rotWithShape="1">
          <a:blip r:embed="rId4">
            <a:alphaModFix/>
          </a:blip>
          <a:srcRect b="8333" l="16167" r="15814" t="11692"/>
          <a:stretch/>
        </p:blipFill>
        <p:spPr>
          <a:xfrm>
            <a:off x="3612850" y="2141975"/>
            <a:ext cx="1928676" cy="1617975"/>
          </a:xfrm>
          <a:prstGeom prst="rect">
            <a:avLst/>
          </a:prstGeom>
          <a:noFill/>
          <a:ln>
            <a:noFill/>
          </a:ln>
        </p:spPr>
      </p:pic>
      <p:pic>
        <p:nvPicPr>
          <p:cNvPr id="226" name="Google Shape;226;p19"/>
          <p:cNvPicPr preferRelativeResize="0"/>
          <p:nvPr/>
        </p:nvPicPr>
        <p:blipFill rotWithShape="1">
          <a:blip r:embed="rId5">
            <a:alphaModFix/>
          </a:blip>
          <a:srcRect b="28042" l="0" r="0" t="0"/>
          <a:stretch/>
        </p:blipFill>
        <p:spPr>
          <a:xfrm>
            <a:off x="3642014" y="2206200"/>
            <a:ext cx="1599600" cy="1044850"/>
          </a:xfrm>
          <a:prstGeom prst="rect">
            <a:avLst/>
          </a:prstGeom>
          <a:noFill/>
          <a:ln>
            <a:noFill/>
          </a:ln>
        </p:spPr>
      </p:pic>
      <p:pic>
        <p:nvPicPr>
          <p:cNvPr id="227" name="Google Shape;227;p19"/>
          <p:cNvPicPr preferRelativeResize="0"/>
          <p:nvPr/>
        </p:nvPicPr>
        <p:blipFill rotWithShape="1">
          <a:blip r:embed="rId6">
            <a:alphaModFix/>
          </a:blip>
          <a:srcRect b="0" l="46584" r="0" t="0"/>
          <a:stretch/>
        </p:blipFill>
        <p:spPr>
          <a:xfrm>
            <a:off x="5240203" y="2206200"/>
            <a:ext cx="260400" cy="1044850"/>
          </a:xfrm>
          <a:prstGeom prst="rect">
            <a:avLst/>
          </a:prstGeom>
          <a:noFill/>
          <a:ln>
            <a:noFill/>
          </a:ln>
        </p:spPr>
      </p:pic>
      <p:pic>
        <p:nvPicPr>
          <p:cNvPr id="228" name="Google Shape;228;p19"/>
          <p:cNvPicPr preferRelativeResize="0"/>
          <p:nvPr/>
        </p:nvPicPr>
        <p:blipFill rotWithShape="1">
          <a:blip r:embed="rId7">
            <a:alphaModFix/>
          </a:blip>
          <a:srcRect b="35794" l="0" r="19627" t="0"/>
          <a:stretch/>
        </p:blipFill>
        <p:spPr>
          <a:xfrm>
            <a:off x="5541525" y="2220300"/>
            <a:ext cx="1401150" cy="917400"/>
          </a:xfrm>
          <a:prstGeom prst="rect">
            <a:avLst/>
          </a:prstGeom>
          <a:noFill/>
          <a:ln>
            <a:noFill/>
          </a:ln>
        </p:spPr>
      </p:pic>
      <p:pic>
        <p:nvPicPr>
          <p:cNvPr id="229" name="Google Shape;229;p19"/>
          <p:cNvPicPr preferRelativeResize="0"/>
          <p:nvPr/>
        </p:nvPicPr>
        <p:blipFill>
          <a:blip r:embed="rId8">
            <a:alphaModFix/>
          </a:blip>
          <a:stretch>
            <a:fillRect/>
          </a:stretch>
        </p:blipFill>
        <p:spPr>
          <a:xfrm>
            <a:off x="2050425" y="2220300"/>
            <a:ext cx="1550099" cy="917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20"/>
          <p:cNvPicPr preferRelativeResize="0"/>
          <p:nvPr/>
        </p:nvPicPr>
        <p:blipFill rotWithShape="1">
          <a:blip r:embed="rId3">
            <a:alphaModFix/>
          </a:blip>
          <a:srcRect b="0" l="11172" r="9981" t="0"/>
          <a:stretch/>
        </p:blipFill>
        <p:spPr>
          <a:xfrm>
            <a:off x="1659360" y="1709666"/>
            <a:ext cx="266575" cy="253547"/>
          </a:xfrm>
          <a:prstGeom prst="rect">
            <a:avLst/>
          </a:prstGeom>
          <a:noFill/>
          <a:ln>
            <a:noFill/>
          </a:ln>
        </p:spPr>
      </p:pic>
      <p:sp>
        <p:nvSpPr>
          <p:cNvPr id="235" name="Google Shape;235;p20"/>
          <p:cNvSpPr/>
          <p:nvPr/>
        </p:nvSpPr>
        <p:spPr>
          <a:xfrm>
            <a:off x="1638700" y="1681603"/>
            <a:ext cx="305700" cy="313200"/>
          </a:xfrm>
          <a:prstGeom prst="ellipse">
            <a:avLst/>
          </a:prstGeom>
          <a:noFill/>
          <a:ln cap="flat" cmpd="sng" w="9525">
            <a:solidFill>
              <a:srgbClr val="482F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0"/>
          <p:cNvSpPr/>
          <p:nvPr/>
        </p:nvSpPr>
        <p:spPr>
          <a:xfrm>
            <a:off x="-25" y="0"/>
            <a:ext cx="9144000" cy="689400"/>
          </a:xfrm>
          <a:prstGeom prst="rect">
            <a:avLst/>
          </a:prstGeom>
          <a:gradFill>
            <a:gsLst>
              <a:gs pos="0">
                <a:srgbClr val="482F90">
                  <a:alpha val="91764"/>
                </a:srgbClr>
              </a:gs>
              <a:gs pos="16000">
                <a:srgbClr val="24639C"/>
              </a:gs>
              <a:gs pos="63000">
                <a:srgbClr val="127DA2"/>
              </a:gs>
              <a:gs pos="100000">
                <a:schemeClr val="accent5"/>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0"/>
          <p:cNvSpPr/>
          <p:nvPr/>
        </p:nvSpPr>
        <p:spPr>
          <a:xfrm>
            <a:off x="225225" y="216025"/>
            <a:ext cx="592800" cy="52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0"/>
          <p:cNvSpPr txBox="1"/>
          <p:nvPr/>
        </p:nvSpPr>
        <p:spPr>
          <a:xfrm>
            <a:off x="197656" y="271188"/>
            <a:ext cx="3874800" cy="4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Raleway"/>
                <a:ea typeface="Raleway"/>
                <a:cs typeface="Raleway"/>
                <a:sym typeface="Raleway"/>
              </a:rPr>
              <a:t>Inventory Management</a:t>
            </a:r>
            <a:endParaRPr sz="1500">
              <a:solidFill>
                <a:srgbClr val="FFFFFF"/>
              </a:solidFill>
              <a:latin typeface="Raleway"/>
              <a:ea typeface="Raleway"/>
              <a:cs typeface="Raleway"/>
              <a:sym typeface="Raleway"/>
            </a:endParaRPr>
          </a:p>
        </p:txBody>
      </p:sp>
      <p:sp>
        <p:nvSpPr>
          <p:cNvPr id="239" name="Google Shape;239;p20"/>
          <p:cNvSpPr txBox="1"/>
          <p:nvPr/>
        </p:nvSpPr>
        <p:spPr>
          <a:xfrm>
            <a:off x="129900" y="2183375"/>
            <a:ext cx="1593900" cy="196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900">
                <a:latin typeface="Raleway"/>
                <a:ea typeface="Raleway"/>
                <a:cs typeface="Raleway"/>
                <a:sym typeface="Raleway"/>
              </a:rPr>
              <a:t>Elite PharmaPRO keeps the inventory up-to-date by automatically receiving and updating the purchase &amp; dispense data from your contracted wholesalers and pharmacy software. It requires little to no user interaction to keep inventory updated.</a:t>
            </a:r>
            <a:endParaRPr sz="900">
              <a:latin typeface="Raleway"/>
              <a:ea typeface="Raleway"/>
              <a:cs typeface="Raleway"/>
              <a:sym typeface="Raleway"/>
            </a:endParaRPr>
          </a:p>
        </p:txBody>
      </p:sp>
      <p:sp>
        <p:nvSpPr>
          <p:cNvPr id="240" name="Google Shape;240;p20"/>
          <p:cNvSpPr txBox="1"/>
          <p:nvPr/>
        </p:nvSpPr>
        <p:spPr>
          <a:xfrm>
            <a:off x="225225" y="1401950"/>
            <a:ext cx="14985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EDI Integration</a:t>
            </a:r>
            <a:endParaRPr>
              <a:latin typeface="Proxima Nova"/>
              <a:ea typeface="Proxima Nova"/>
              <a:cs typeface="Proxima Nova"/>
              <a:sym typeface="Proxima Nova"/>
            </a:endParaRPr>
          </a:p>
        </p:txBody>
      </p:sp>
      <p:sp>
        <p:nvSpPr>
          <p:cNvPr id="241" name="Google Shape;241;p20"/>
          <p:cNvSpPr txBox="1"/>
          <p:nvPr/>
        </p:nvSpPr>
        <p:spPr>
          <a:xfrm>
            <a:off x="2362600" y="2183375"/>
            <a:ext cx="1710000" cy="196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900">
                <a:latin typeface="Raleway"/>
                <a:ea typeface="Raleway"/>
                <a:cs typeface="Raleway"/>
                <a:sym typeface="Raleway"/>
              </a:rPr>
              <a:t>Pharmacies can set a reorder level for each medication or Elite PharmaPRO will recommend medications for ordering based on usage data. </a:t>
            </a:r>
            <a:endParaRPr sz="900">
              <a:latin typeface="Raleway"/>
              <a:ea typeface="Raleway"/>
              <a:cs typeface="Raleway"/>
              <a:sym typeface="Raleway"/>
            </a:endParaRPr>
          </a:p>
        </p:txBody>
      </p:sp>
      <p:sp>
        <p:nvSpPr>
          <p:cNvPr id="242" name="Google Shape;242;p20"/>
          <p:cNvSpPr txBox="1"/>
          <p:nvPr/>
        </p:nvSpPr>
        <p:spPr>
          <a:xfrm>
            <a:off x="2532042" y="1398228"/>
            <a:ext cx="14985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Auto Reorder</a:t>
            </a:r>
            <a:endParaRPr>
              <a:latin typeface="Proxima Nova"/>
              <a:ea typeface="Proxima Nova"/>
              <a:cs typeface="Proxima Nova"/>
              <a:sym typeface="Proxima Nova"/>
            </a:endParaRPr>
          </a:p>
        </p:txBody>
      </p:sp>
      <p:sp>
        <p:nvSpPr>
          <p:cNvPr id="243" name="Google Shape;243;p20"/>
          <p:cNvSpPr/>
          <p:nvPr/>
        </p:nvSpPr>
        <p:spPr>
          <a:xfrm>
            <a:off x="0" y="4785050"/>
            <a:ext cx="9144000" cy="358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4" name="Google Shape;244;p20"/>
          <p:cNvPicPr preferRelativeResize="0"/>
          <p:nvPr/>
        </p:nvPicPr>
        <p:blipFill>
          <a:blip r:embed="rId4">
            <a:alphaModFix amt="50000"/>
          </a:blip>
          <a:stretch>
            <a:fillRect/>
          </a:stretch>
        </p:blipFill>
        <p:spPr>
          <a:xfrm>
            <a:off x="129400" y="4832546"/>
            <a:ext cx="1019699" cy="263525"/>
          </a:xfrm>
          <a:prstGeom prst="rect">
            <a:avLst/>
          </a:prstGeom>
          <a:noFill/>
          <a:ln>
            <a:noFill/>
          </a:ln>
        </p:spPr>
      </p:pic>
      <p:sp>
        <p:nvSpPr>
          <p:cNvPr id="245" name="Google Shape;245;p20"/>
          <p:cNvSpPr txBox="1"/>
          <p:nvPr/>
        </p:nvSpPr>
        <p:spPr>
          <a:xfrm>
            <a:off x="4691100" y="2187100"/>
            <a:ext cx="1710000" cy="196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900">
                <a:latin typeface="Raleway"/>
                <a:ea typeface="Raleway"/>
                <a:cs typeface="Raleway"/>
                <a:sym typeface="Raleway"/>
              </a:rPr>
              <a:t>The application is designed to be highly configurable. This allows you to set up the application to follow your best practices so that you can manage your business as you see fit</a:t>
            </a:r>
            <a:endParaRPr sz="900">
              <a:latin typeface="Raleway"/>
              <a:ea typeface="Raleway"/>
              <a:cs typeface="Raleway"/>
              <a:sym typeface="Raleway"/>
            </a:endParaRPr>
          </a:p>
        </p:txBody>
      </p:sp>
      <p:sp>
        <p:nvSpPr>
          <p:cNvPr id="246" name="Google Shape;246;p20"/>
          <p:cNvSpPr txBox="1"/>
          <p:nvPr/>
        </p:nvSpPr>
        <p:spPr>
          <a:xfrm>
            <a:off x="4770552" y="1401953"/>
            <a:ext cx="14985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Customization</a:t>
            </a:r>
            <a:endParaRPr>
              <a:latin typeface="Proxima Nova"/>
              <a:ea typeface="Proxima Nova"/>
              <a:cs typeface="Proxima Nova"/>
              <a:sym typeface="Proxima Nova"/>
            </a:endParaRPr>
          </a:p>
        </p:txBody>
      </p:sp>
      <p:sp>
        <p:nvSpPr>
          <p:cNvPr id="247" name="Google Shape;247;p20"/>
          <p:cNvSpPr txBox="1"/>
          <p:nvPr/>
        </p:nvSpPr>
        <p:spPr>
          <a:xfrm>
            <a:off x="6900900" y="2187100"/>
            <a:ext cx="1710000" cy="196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900">
                <a:latin typeface="Raleway"/>
                <a:ea typeface="Raleway"/>
                <a:cs typeface="Raleway"/>
                <a:sym typeface="Raleway"/>
              </a:rPr>
              <a:t>Multiple in-built reports can give you insights about your day to day inventory as well as help you prepare for your annual inventory audit to avoid discrepancies</a:t>
            </a:r>
            <a:endParaRPr sz="900">
              <a:latin typeface="Raleway"/>
              <a:ea typeface="Raleway"/>
              <a:cs typeface="Raleway"/>
              <a:sym typeface="Raleway"/>
            </a:endParaRPr>
          </a:p>
        </p:txBody>
      </p:sp>
      <p:sp>
        <p:nvSpPr>
          <p:cNvPr id="248" name="Google Shape;248;p20"/>
          <p:cNvSpPr txBox="1"/>
          <p:nvPr/>
        </p:nvSpPr>
        <p:spPr>
          <a:xfrm>
            <a:off x="6952773" y="1401953"/>
            <a:ext cx="1498500" cy="2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Reports</a:t>
            </a:r>
            <a:endParaRPr>
              <a:latin typeface="Proxima Nova"/>
              <a:ea typeface="Proxima Nova"/>
              <a:cs typeface="Proxima Nova"/>
              <a:sym typeface="Proxima Nova"/>
            </a:endParaRPr>
          </a:p>
        </p:txBody>
      </p:sp>
      <p:sp>
        <p:nvSpPr>
          <p:cNvPr id="249" name="Google Shape;249;p20"/>
          <p:cNvSpPr/>
          <p:nvPr/>
        </p:nvSpPr>
        <p:spPr>
          <a:xfrm>
            <a:off x="319775" y="1820825"/>
            <a:ext cx="1321200" cy="20400"/>
          </a:xfrm>
          <a:prstGeom prst="rect">
            <a:avLst/>
          </a:prstGeom>
          <a:gradFill>
            <a:gsLst>
              <a:gs pos="0">
                <a:srgbClr val="482F90">
                  <a:alpha val="91764"/>
                </a:srgbClr>
              </a:gs>
              <a:gs pos="7000">
                <a:srgbClr val="24639C"/>
              </a:gs>
              <a:gs pos="43000">
                <a:srgbClr val="127DA2"/>
              </a:gs>
              <a:gs pos="100000">
                <a:schemeClr val="accent5"/>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0"/>
          <p:cNvSpPr/>
          <p:nvPr/>
        </p:nvSpPr>
        <p:spPr>
          <a:xfrm>
            <a:off x="2584733" y="1820825"/>
            <a:ext cx="1321200" cy="20400"/>
          </a:xfrm>
          <a:prstGeom prst="rect">
            <a:avLst/>
          </a:prstGeom>
          <a:gradFill>
            <a:gsLst>
              <a:gs pos="0">
                <a:srgbClr val="482F90">
                  <a:alpha val="91764"/>
                </a:srgbClr>
              </a:gs>
              <a:gs pos="7000">
                <a:srgbClr val="24639C"/>
              </a:gs>
              <a:gs pos="43000">
                <a:srgbClr val="127DA2"/>
              </a:gs>
              <a:gs pos="100000">
                <a:schemeClr val="accent5"/>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0"/>
          <p:cNvSpPr/>
          <p:nvPr/>
        </p:nvSpPr>
        <p:spPr>
          <a:xfrm>
            <a:off x="4864196" y="1820825"/>
            <a:ext cx="1321200" cy="20400"/>
          </a:xfrm>
          <a:prstGeom prst="rect">
            <a:avLst/>
          </a:prstGeom>
          <a:gradFill>
            <a:gsLst>
              <a:gs pos="0">
                <a:srgbClr val="482F90">
                  <a:alpha val="91764"/>
                </a:srgbClr>
              </a:gs>
              <a:gs pos="7000">
                <a:srgbClr val="24639C"/>
              </a:gs>
              <a:gs pos="43000">
                <a:srgbClr val="127DA2"/>
              </a:gs>
              <a:gs pos="100000">
                <a:schemeClr val="accent5"/>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0"/>
          <p:cNvSpPr/>
          <p:nvPr/>
        </p:nvSpPr>
        <p:spPr>
          <a:xfrm>
            <a:off x="7041820" y="1820825"/>
            <a:ext cx="1321200" cy="20400"/>
          </a:xfrm>
          <a:prstGeom prst="rect">
            <a:avLst/>
          </a:prstGeom>
          <a:gradFill>
            <a:gsLst>
              <a:gs pos="0">
                <a:srgbClr val="482F90">
                  <a:alpha val="91764"/>
                </a:srgbClr>
              </a:gs>
              <a:gs pos="7000">
                <a:srgbClr val="24639C"/>
              </a:gs>
              <a:gs pos="43000">
                <a:srgbClr val="127DA2"/>
              </a:gs>
              <a:gs pos="100000">
                <a:schemeClr val="accent5"/>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3" name="Google Shape;253;p20"/>
          <p:cNvPicPr preferRelativeResize="0"/>
          <p:nvPr/>
        </p:nvPicPr>
        <p:blipFill>
          <a:blip r:embed="rId5">
            <a:alphaModFix/>
          </a:blip>
          <a:stretch>
            <a:fillRect/>
          </a:stretch>
        </p:blipFill>
        <p:spPr>
          <a:xfrm>
            <a:off x="3918909" y="1693337"/>
            <a:ext cx="274320" cy="274320"/>
          </a:xfrm>
          <a:prstGeom prst="rect">
            <a:avLst/>
          </a:prstGeom>
          <a:noFill/>
          <a:ln>
            <a:noFill/>
          </a:ln>
        </p:spPr>
      </p:pic>
      <p:sp>
        <p:nvSpPr>
          <p:cNvPr id="254" name="Google Shape;254;p20"/>
          <p:cNvSpPr/>
          <p:nvPr/>
        </p:nvSpPr>
        <p:spPr>
          <a:xfrm>
            <a:off x="3906314" y="1672410"/>
            <a:ext cx="305700" cy="313200"/>
          </a:xfrm>
          <a:prstGeom prst="ellipse">
            <a:avLst/>
          </a:prstGeom>
          <a:noFill/>
          <a:ln cap="flat" cmpd="sng" w="9525">
            <a:solidFill>
              <a:srgbClr val="482F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0"/>
          <p:cNvSpPr/>
          <p:nvPr/>
        </p:nvSpPr>
        <p:spPr>
          <a:xfrm>
            <a:off x="6183121" y="1672410"/>
            <a:ext cx="305700" cy="313200"/>
          </a:xfrm>
          <a:prstGeom prst="ellipse">
            <a:avLst/>
          </a:prstGeom>
          <a:noFill/>
          <a:ln cap="flat" cmpd="sng" w="9525">
            <a:solidFill>
              <a:srgbClr val="482F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0"/>
          <p:cNvSpPr/>
          <p:nvPr/>
        </p:nvSpPr>
        <p:spPr>
          <a:xfrm>
            <a:off x="8360745" y="1672410"/>
            <a:ext cx="305700" cy="313200"/>
          </a:xfrm>
          <a:prstGeom prst="ellipse">
            <a:avLst/>
          </a:prstGeom>
          <a:noFill/>
          <a:ln cap="flat" cmpd="sng" w="9525">
            <a:solidFill>
              <a:srgbClr val="482F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7" name="Google Shape;257;p20"/>
          <p:cNvPicPr preferRelativeResize="0"/>
          <p:nvPr/>
        </p:nvPicPr>
        <p:blipFill>
          <a:blip r:embed="rId6">
            <a:alphaModFix/>
          </a:blip>
          <a:stretch>
            <a:fillRect/>
          </a:stretch>
        </p:blipFill>
        <p:spPr>
          <a:xfrm>
            <a:off x="6218393" y="1708844"/>
            <a:ext cx="253550" cy="253550"/>
          </a:xfrm>
          <a:prstGeom prst="rect">
            <a:avLst/>
          </a:prstGeom>
          <a:noFill/>
          <a:ln>
            <a:noFill/>
          </a:ln>
        </p:spPr>
      </p:pic>
      <p:pic>
        <p:nvPicPr>
          <p:cNvPr id="258" name="Google Shape;258;p20"/>
          <p:cNvPicPr preferRelativeResize="0"/>
          <p:nvPr/>
        </p:nvPicPr>
        <p:blipFill>
          <a:blip r:embed="rId7">
            <a:alphaModFix/>
          </a:blip>
          <a:stretch>
            <a:fillRect/>
          </a:stretch>
        </p:blipFill>
        <p:spPr>
          <a:xfrm>
            <a:off x="8405211" y="1717910"/>
            <a:ext cx="224075" cy="224075"/>
          </a:xfrm>
          <a:prstGeom prst="rect">
            <a:avLst/>
          </a:prstGeom>
          <a:noFill/>
          <a:ln>
            <a:noFill/>
          </a:ln>
        </p:spPr>
      </p:pic>
      <p:sp>
        <p:nvSpPr>
          <p:cNvPr id="259" name="Google Shape;259;p20"/>
          <p:cNvSpPr txBox="1"/>
          <p:nvPr/>
        </p:nvSpPr>
        <p:spPr>
          <a:xfrm>
            <a:off x="6987825" y="4811883"/>
            <a:ext cx="2091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u="sng">
                <a:solidFill>
                  <a:srgbClr val="482F90"/>
                </a:solidFill>
                <a:latin typeface="Proxima Nova"/>
                <a:ea typeface="Proxima Nova"/>
                <a:cs typeface="Proxima Nova"/>
                <a:sym typeface="Proxima Nova"/>
                <a:hlinkClick r:id="rId8">
                  <a:extLst>
                    <a:ext uri="{A12FA001-AC4F-418D-AE19-62706E023703}">
                      <ahyp:hlinkClr val="tx"/>
                    </a:ext>
                  </a:extLst>
                </a:hlinkClick>
              </a:rPr>
              <a:t>info@elitepharmapro.com</a:t>
            </a:r>
            <a:r>
              <a:rPr lang="en" sz="800">
                <a:solidFill>
                  <a:srgbClr val="482F90"/>
                </a:solidFill>
                <a:latin typeface="Proxima Nova"/>
                <a:ea typeface="Proxima Nova"/>
                <a:cs typeface="Proxima Nova"/>
                <a:sym typeface="Proxima Nova"/>
              </a:rPr>
              <a:t>  | 929-MYELITE</a:t>
            </a:r>
            <a:endParaRPr sz="800">
              <a:solidFill>
                <a:srgbClr val="482F90"/>
              </a:solidFill>
              <a:latin typeface="Proxima Nova"/>
              <a:ea typeface="Proxima Nova"/>
              <a:cs typeface="Proxima Nova"/>
              <a:sym typeface="Proxima Nov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1"/>
          <p:cNvSpPr/>
          <p:nvPr/>
        </p:nvSpPr>
        <p:spPr>
          <a:xfrm>
            <a:off x="0" y="4785050"/>
            <a:ext cx="9144000" cy="358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5" name="Google Shape;265;p21"/>
          <p:cNvPicPr preferRelativeResize="0"/>
          <p:nvPr/>
        </p:nvPicPr>
        <p:blipFill>
          <a:blip r:embed="rId3">
            <a:alphaModFix amt="50000"/>
          </a:blip>
          <a:stretch>
            <a:fillRect/>
          </a:stretch>
        </p:blipFill>
        <p:spPr>
          <a:xfrm>
            <a:off x="129400" y="4832546"/>
            <a:ext cx="1019699" cy="263525"/>
          </a:xfrm>
          <a:prstGeom prst="rect">
            <a:avLst/>
          </a:prstGeom>
          <a:noFill/>
          <a:ln>
            <a:noFill/>
          </a:ln>
        </p:spPr>
      </p:pic>
      <p:sp>
        <p:nvSpPr>
          <p:cNvPr id="266" name="Google Shape;266;p21"/>
          <p:cNvSpPr/>
          <p:nvPr/>
        </p:nvSpPr>
        <p:spPr>
          <a:xfrm>
            <a:off x="-25" y="0"/>
            <a:ext cx="9144000" cy="689400"/>
          </a:xfrm>
          <a:prstGeom prst="rect">
            <a:avLst/>
          </a:prstGeom>
          <a:gradFill>
            <a:gsLst>
              <a:gs pos="0">
                <a:srgbClr val="482F90">
                  <a:alpha val="91764"/>
                </a:srgbClr>
              </a:gs>
              <a:gs pos="16000">
                <a:srgbClr val="24639C"/>
              </a:gs>
              <a:gs pos="63000">
                <a:srgbClr val="127DA2"/>
              </a:gs>
              <a:gs pos="100000">
                <a:schemeClr val="accent5"/>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1"/>
          <p:cNvSpPr/>
          <p:nvPr/>
        </p:nvSpPr>
        <p:spPr>
          <a:xfrm>
            <a:off x="225225" y="216025"/>
            <a:ext cx="592800" cy="52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1"/>
          <p:cNvSpPr txBox="1"/>
          <p:nvPr/>
        </p:nvSpPr>
        <p:spPr>
          <a:xfrm>
            <a:off x="197656" y="271188"/>
            <a:ext cx="3874800" cy="4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Raleway"/>
                <a:ea typeface="Raleway"/>
                <a:cs typeface="Raleway"/>
                <a:sym typeface="Raleway"/>
              </a:rPr>
              <a:t>Drug Reconciliation</a:t>
            </a:r>
            <a:endParaRPr sz="1500">
              <a:solidFill>
                <a:srgbClr val="FFFFFF"/>
              </a:solidFill>
              <a:latin typeface="Raleway"/>
              <a:ea typeface="Raleway"/>
              <a:cs typeface="Raleway"/>
              <a:sym typeface="Raleway"/>
            </a:endParaRPr>
          </a:p>
        </p:txBody>
      </p:sp>
      <p:pic>
        <p:nvPicPr>
          <p:cNvPr id="269" name="Google Shape;269;p21"/>
          <p:cNvPicPr preferRelativeResize="0"/>
          <p:nvPr/>
        </p:nvPicPr>
        <p:blipFill>
          <a:blip r:embed="rId4">
            <a:alphaModFix amt="50000"/>
          </a:blip>
          <a:stretch>
            <a:fillRect/>
          </a:stretch>
        </p:blipFill>
        <p:spPr>
          <a:xfrm>
            <a:off x="152400" y="1039774"/>
            <a:ext cx="8839199" cy="2953900"/>
          </a:xfrm>
          <a:prstGeom prst="rect">
            <a:avLst/>
          </a:prstGeom>
          <a:noFill/>
          <a:ln>
            <a:noFill/>
          </a:ln>
        </p:spPr>
      </p:pic>
      <p:sp>
        <p:nvSpPr>
          <p:cNvPr id="270" name="Google Shape;270;p21"/>
          <p:cNvSpPr/>
          <p:nvPr/>
        </p:nvSpPr>
        <p:spPr>
          <a:xfrm>
            <a:off x="312475" y="1759400"/>
            <a:ext cx="1233900" cy="418200"/>
          </a:xfrm>
          <a:prstGeom prst="chevron">
            <a:avLst>
              <a:gd fmla="val 50000" name="adj"/>
            </a:avLst>
          </a:prstGeom>
          <a:gradFill>
            <a:gsLst>
              <a:gs pos="0">
                <a:srgbClr val="482F90">
                  <a:alpha val="91764"/>
                </a:srgbClr>
              </a:gs>
              <a:gs pos="7000">
                <a:srgbClr val="24639C"/>
              </a:gs>
              <a:gs pos="43000">
                <a:srgbClr val="127DA2"/>
              </a:gs>
              <a:gs pos="100000">
                <a:schemeClr val="accent5"/>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Raleway"/>
                <a:ea typeface="Raleway"/>
                <a:cs typeface="Raleway"/>
                <a:sym typeface="Raleway"/>
              </a:rPr>
              <a:t>Last Reconciliation Count</a:t>
            </a:r>
            <a:endParaRPr b="1" sz="700">
              <a:solidFill>
                <a:srgbClr val="FFFFFF"/>
              </a:solidFill>
              <a:latin typeface="Raleway"/>
              <a:ea typeface="Raleway"/>
              <a:cs typeface="Raleway"/>
              <a:sym typeface="Raleway"/>
            </a:endParaRPr>
          </a:p>
        </p:txBody>
      </p:sp>
      <p:sp>
        <p:nvSpPr>
          <p:cNvPr id="271" name="Google Shape;271;p21"/>
          <p:cNvSpPr/>
          <p:nvPr/>
        </p:nvSpPr>
        <p:spPr>
          <a:xfrm>
            <a:off x="1883750" y="1759400"/>
            <a:ext cx="1186500" cy="418200"/>
          </a:xfrm>
          <a:prstGeom prst="chevron">
            <a:avLst>
              <a:gd fmla="val 50000" name="adj"/>
            </a:avLst>
          </a:prstGeom>
          <a:gradFill>
            <a:gsLst>
              <a:gs pos="0">
                <a:srgbClr val="482F90">
                  <a:alpha val="91764"/>
                </a:srgbClr>
              </a:gs>
              <a:gs pos="7000">
                <a:srgbClr val="24639C"/>
              </a:gs>
              <a:gs pos="43000">
                <a:srgbClr val="127DA2"/>
              </a:gs>
              <a:gs pos="100000">
                <a:schemeClr val="accent5"/>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Raleway"/>
                <a:ea typeface="Raleway"/>
                <a:cs typeface="Raleway"/>
                <a:sym typeface="Raleway"/>
              </a:rPr>
              <a:t>Purchased</a:t>
            </a:r>
            <a:endParaRPr b="1" sz="700">
              <a:solidFill>
                <a:srgbClr val="FFFFFF"/>
              </a:solidFill>
              <a:latin typeface="Raleway"/>
              <a:ea typeface="Raleway"/>
              <a:cs typeface="Raleway"/>
              <a:sym typeface="Raleway"/>
            </a:endParaRPr>
          </a:p>
          <a:p>
            <a:pPr indent="0" lvl="0" marL="0" rtl="0" algn="ctr">
              <a:spcBef>
                <a:spcPts val="0"/>
              </a:spcBef>
              <a:spcAft>
                <a:spcPts val="0"/>
              </a:spcAft>
              <a:buNone/>
            </a:pPr>
            <a:r>
              <a:rPr b="1" lang="en" sz="700">
                <a:solidFill>
                  <a:srgbClr val="FFFFFF"/>
                </a:solidFill>
                <a:latin typeface="Raleway"/>
                <a:ea typeface="Raleway"/>
                <a:cs typeface="Raleway"/>
                <a:sym typeface="Raleway"/>
              </a:rPr>
              <a:t>Qty</a:t>
            </a:r>
            <a:endParaRPr b="1" sz="700">
              <a:solidFill>
                <a:srgbClr val="FFFFFF"/>
              </a:solidFill>
              <a:latin typeface="Raleway"/>
              <a:ea typeface="Raleway"/>
              <a:cs typeface="Raleway"/>
              <a:sym typeface="Raleway"/>
            </a:endParaRPr>
          </a:p>
        </p:txBody>
      </p:sp>
      <p:sp>
        <p:nvSpPr>
          <p:cNvPr id="272" name="Google Shape;272;p21"/>
          <p:cNvSpPr/>
          <p:nvPr/>
        </p:nvSpPr>
        <p:spPr>
          <a:xfrm>
            <a:off x="1619925" y="1823875"/>
            <a:ext cx="263700" cy="263400"/>
          </a:xfrm>
          <a:prstGeom prst="mathPlus">
            <a:avLst>
              <a:gd fmla="val 23520" name="adj1"/>
            </a:avLst>
          </a:prstGeom>
          <a:solidFill>
            <a:srgbClr val="482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1"/>
          <p:cNvSpPr/>
          <p:nvPr/>
        </p:nvSpPr>
        <p:spPr>
          <a:xfrm>
            <a:off x="3407750" y="1759400"/>
            <a:ext cx="1186500" cy="418200"/>
          </a:xfrm>
          <a:prstGeom prst="chevron">
            <a:avLst>
              <a:gd fmla="val 50000" name="adj"/>
            </a:avLst>
          </a:prstGeom>
          <a:gradFill>
            <a:gsLst>
              <a:gs pos="0">
                <a:srgbClr val="482F90">
                  <a:alpha val="91764"/>
                </a:srgbClr>
              </a:gs>
              <a:gs pos="7000">
                <a:srgbClr val="24639C"/>
              </a:gs>
              <a:gs pos="43000">
                <a:srgbClr val="127DA2"/>
              </a:gs>
              <a:gs pos="100000">
                <a:schemeClr val="accent5"/>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Raleway"/>
                <a:ea typeface="Raleway"/>
                <a:cs typeface="Raleway"/>
                <a:sym typeface="Raleway"/>
              </a:rPr>
              <a:t>Dispensed</a:t>
            </a:r>
            <a:endParaRPr b="1" sz="700">
              <a:solidFill>
                <a:srgbClr val="FFFFFF"/>
              </a:solidFill>
              <a:latin typeface="Raleway"/>
              <a:ea typeface="Raleway"/>
              <a:cs typeface="Raleway"/>
              <a:sym typeface="Raleway"/>
            </a:endParaRPr>
          </a:p>
          <a:p>
            <a:pPr indent="0" lvl="0" marL="0" rtl="0" algn="ctr">
              <a:spcBef>
                <a:spcPts val="0"/>
              </a:spcBef>
              <a:spcAft>
                <a:spcPts val="0"/>
              </a:spcAft>
              <a:buNone/>
            </a:pPr>
            <a:r>
              <a:rPr b="1" lang="en" sz="700">
                <a:solidFill>
                  <a:srgbClr val="FFFFFF"/>
                </a:solidFill>
                <a:latin typeface="Raleway"/>
                <a:ea typeface="Raleway"/>
                <a:cs typeface="Raleway"/>
                <a:sym typeface="Raleway"/>
              </a:rPr>
              <a:t>Qty</a:t>
            </a:r>
            <a:endParaRPr b="1" sz="700">
              <a:solidFill>
                <a:srgbClr val="FFFFFF"/>
              </a:solidFill>
              <a:latin typeface="Raleway"/>
              <a:ea typeface="Raleway"/>
              <a:cs typeface="Raleway"/>
              <a:sym typeface="Raleway"/>
            </a:endParaRPr>
          </a:p>
        </p:txBody>
      </p:sp>
      <p:sp>
        <p:nvSpPr>
          <p:cNvPr id="274" name="Google Shape;274;p21"/>
          <p:cNvSpPr/>
          <p:nvPr/>
        </p:nvSpPr>
        <p:spPr>
          <a:xfrm>
            <a:off x="3124750" y="1873206"/>
            <a:ext cx="369900" cy="189300"/>
          </a:xfrm>
          <a:prstGeom prst="mathMinus">
            <a:avLst>
              <a:gd fmla="val 23520" name="adj1"/>
            </a:avLst>
          </a:prstGeom>
          <a:solidFill>
            <a:srgbClr val="482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1"/>
          <p:cNvSpPr/>
          <p:nvPr/>
        </p:nvSpPr>
        <p:spPr>
          <a:xfrm>
            <a:off x="4855550" y="1759400"/>
            <a:ext cx="1186500" cy="418200"/>
          </a:xfrm>
          <a:prstGeom prst="chevron">
            <a:avLst>
              <a:gd fmla="val 50000" name="adj"/>
            </a:avLst>
          </a:prstGeom>
          <a:gradFill>
            <a:gsLst>
              <a:gs pos="0">
                <a:srgbClr val="482F90">
                  <a:alpha val="91764"/>
                </a:srgbClr>
              </a:gs>
              <a:gs pos="16000">
                <a:srgbClr val="24639C"/>
              </a:gs>
              <a:gs pos="63000">
                <a:srgbClr val="127DA2"/>
              </a:gs>
              <a:gs pos="100000">
                <a:schemeClr val="accent5"/>
              </a:gs>
            </a:gsLst>
            <a:lin ang="1890073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700">
                <a:solidFill>
                  <a:srgbClr val="FFFFFF"/>
                </a:solidFill>
                <a:latin typeface="Raleway"/>
                <a:ea typeface="Raleway"/>
                <a:cs typeface="Raleway"/>
                <a:sym typeface="Raleway"/>
              </a:rPr>
              <a:t>Current Expected Qty on Hand</a:t>
            </a:r>
            <a:endParaRPr b="1" sz="700">
              <a:solidFill>
                <a:srgbClr val="FFFFFF"/>
              </a:solidFill>
              <a:latin typeface="Raleway"/>
              <a:ea typeface="Raleway"/>
              <a:cs typeface="Raleway"/>
              <a:sym typeface="Raleway"/>
            </a:endParaRPr>
          </a:p>
        </p:txBody>
      </p:sp>
      <p:sp>
        <p:nvSpPr>
          <p:cNvPr id="276" name="Google Shape;276;p21"/>
          <p:cNvSpPr/>
          <p:nvPr/>
        </p:nvSpPr>
        <p:spPr>
          <a:xfrm>
            <a:off x="4637779" y="1873204"/>
            <a:ext cx="320700" cy="189300"/>
          </a:xfrm>
          <a:prstGeom prst="mathEqual">
            <a:avLst>
              <a:gd fmla="val 23520" name="adj1"/>
              <a:gd fmla="val 1176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1"/>
          <p:cNvSpPr/>
          <p:nvPr/>
        </p:nvSpPr>
        <p:spPr>
          <a:xfrm rot="-5400000">
            <a:off x="3132575" y="1572678"/>
            <a:ext cx="211800" cy="1580400"/>
          </a:xfrm>
          <a:prstGeom prst="leftBrace">
            <a:avLst>
              <a:gd fmla="val 50000" name="adj1"/>
              <a:gd fmla="val 50000" name="adj2"/>
            </a:avLst>
          </a:prstGeom>
          <a:noFill/>
          <a:ln cap="flat" cmpd="sng" w="9525">
            <a:solidFill>
              <a:srgbClr val="482F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1"/>
          <p:cNvSpPr txBox="1"/>
          <p:nvPr/>
        </p:nvSpPr>
        <p:spPr>
          <a:xfrm>
            <a:off x="1883625" y="2507550"/>
            <a:ext cx="2610900" cy="600300"/>
          </a:xfrm>
          <a:prstGeom prst="rect">
            <a:avLst/>
          </a:prstGeom>
          <a:solidFill>
            <a:schemeClr val="lt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latin typeface="Raleway"/>
                <a:ea typeface="Raleway"/>
                <a:cs typeface="Raleway"/>
                <a:sym typeface="Raleway"/>
              </a:rPr>
              <a:t>Processed </a:t>
            </a:r>
            <a:r>
              <a:rPr b="1" lang="en" sz="900">
                <a:solidFill>
                  <a:schemeClr val="accent5"/>
                </a:solidFill>
                <a:latin typeface="Raleway"/>
                <a:ea typeface="Raleway"/>
                <a:cs typeface="Raleway"/>
                <a:sym typeface="Raleway"/>
              </a:rPr>
              <a:t>automatically</a:t>
            </a:r>
            <a:r>
              <a:rPr lang="en" sz="900">
                <a:latin typeface="Raleway"/>
                <a:ea typeface="Raleway"/>
                <a:cs typeface="Raleway"/>
                <a:sym typeface="Raleway"/>
              </a:rPr>
              <a:t> from </a:t>
            </a:r>
            <a:endParaRPr sz="900">
              <a:latin typeface="Raleway"/>
              <a:ea typeface="Raleway"/>
              <a:cs typeface="Raleway"/>
              <a:sym typeface="Raleway"/>
            </a:endParaRPr>
          </a:p>
          <a:p>
            <a:pPr indent="0" lvl="0" marL="0" rtl="0" algn="ctr">
              <a:spcBef>
                <a:spcPts val="0"/>
              </a:spcBef>
              <a:spcAft>
                <a:spcPts val="0"/>
              </a:spcAft>
              <a:buNone/>
            </a:pPr>
            <a:r>
              <a:rPr lang="en" sz="900">
                <a:latin typeface="Raleway"/>
                <a:ea typeface="Raleway"/>
                <a:cs typeface="Raleway"/>
                <a:sym typeface="Raleway"/>
              </a:rPr>
              <a:t>Wholesaler invoices &amp; </a:t>
            </a:r>
            <a:endParaRPr sz="900">
              <a:latin typeface="Raleway"/>
              <a:ea typeface="Raleway"/>
              <a:cs typeface="Raleway"/>
              <a:sym typeface="Raleway"/>
            </a:endParaRPr>
          </a:p>
          <a:p>
            <a:pPr indent="0" lvl="0" marL="0" rtl="0" algn="ctr">
              <a:spcBef>
                <a:spcPts val="0"/>
              </a:spcBef>
              <a:spcAft>
                <a:spcPts val="0"/>
              </a:spcAft>
              <a:buNone/>
            </a:pPr>
            <a:r>
              <a:rPr lang="en" sz="900">
                <a:latin typeface="Raleway"/>
                <a:ea typeface="Raleway"/>
                <a:cs typeface="Raleway"/>
                <a:sym typeface="Raleway"/>
              </a:rPr>
              <a:t>Pharmacy dispense data</a:t>
            </a:r>
            <a:endParaRPr sz="900">
              <a:latin typeface="Raleway"/>
              <a:ea typeface="Raleway"/>
              <a:cs typeface="Raleway"/>
              <a:sym typeface="Raleway"/>
            </a:endParaRPr>
          </a:p>
        </p:txBody>
      </p:sp>
      <p:sp>
        <p:nvSpPr>
          <p:cNvPr id="279" name="Google Shape;279;p21"/>
          <p:cNvSpPr txBox="1"/>
          <p:nvPr/>
        </p:nvSpPr>
        <p:spPr>
          <a:xfrm>
            <a:off x="261050" y="4107750"/>
            <a:ext cx="8692500" cy="569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1000">
                <a:solidFill>
                  <a:srgbClr val="482F90"/>
                </a:solidFill>
                <a:latin typeface="Raleway"/>
                <a:ea typeface="Raleway"/>
                <a:cs typeface="Raleway"/>
                <a:sym typeface="Raleway"/>
              </a:rPr>
              <a:t>Built-in drug </a:t>
            </a:r>
            <a:r>
              <a:rPr b="1" lang="en" sz="1000">
                <a:solidFill>
                  <a:srgbClr val="482F90"/>
                </a:solidFill>
                <a:latin typeface="Raleway"/>
                <a:ea typeface="Raleway"/>
                <a:cs typeface="Raleway"/>
                <a:sym typeface="Raleway"/>
              </a:rPr>
              <a:t>reconciliation</a:t>
            </a:r>
            <a:r>
              <a:rPr b="1" lang="en" sz="1000">
                <a:solidFill>
                  <a:srgbClr val="482F90"/>
                </a:solidFill>
                <a:latin typeface="Raleway"/>
                <a:ea typeface="Raleway"/>
                <a:cs typeface="Raleway"/>
                <a:sym typeface="Raleway"/>
              </a:rPr>
              <a:t> tool keeps you </a:t>
            </a:r>
            <a:r>
              <a:rPr b="1" lang="en" sz="1000">
                <a:solidFill>
                  <a:schemeClr val="accent5"/>
                </a:solidFill>
                <a:latin typeface="Raleway"/>
                <a:ea typeface="Raleway"/>
                <a:cs typeface="Raleway"/>
                <a:sym typeface="Raleway"/>
              </a:rPr>
              <a:t>audit-ready</a:t>
            </a:r>
            <a:r>
              <a:rPr b="1" lang="en" sz="1000">
                <a:solidFill>
                  <a:srgbClr val="482F90"/>
                </a:solidFill>
                <a:latin typeface="Raleway"/>
                <a:ea typeface="Raleway"/>
                <a:cs typeface="Raleway"/>
                <a:sym typeface="Raleway"/>
              </a:rPr>
              <a:t> for controlled substances. Elite PharmaPRO automatically counts the expected quantity on hand based on the last reconciliation count and makes it easy for you to </a:t>
            </a:r>
            <a:r>
              <a:rPr b="1" lang="en" sz="1000">
                <a:solidFill>
                  <a:schemeClr val="accent5"/>
                </a:solidFill>
                <a:latin typeface="Raleway"/>
                <a:ea typeface="Raleway"/>
                <a:cs typeface="Raleway"/>
                <a:sym typeface="Raleway"/>
              </a:rPr>
              <a:t>report the discrepancies</a:t>
            </a:r>
            <a:r>
              <a:rPr b="1" lang="en" sz="1000">
                <a:solidFill>
                  <a:srgbClr val="482F90"/>
                </a:solidFill>
                <a:latin typeface="Raleway"/>
                <a:ea typeface="Raleway"/>
                <a:cs typeface="Raleway"/>
                <a:sym typeface="Raleway"/>
              </a:rPr>
              <a:t>.</a:t>
            </a:r>
            <a:endParaRPr b="1" sz="1000">
              <a:solidFill>
                <a:srgbClr val="482F90"/>
              </a:solidFill>
              <a:latin typeface="Raleway"/>
              <a:ea typeface="Raleway"/>
              <a:cs typeface="Raleway"/>
              <a:sym typeface="Raleway"/>
            </a:endParaRPr>
          </a:p>
        </p:txBody>
      </p:sp>
      <p:sp>
        <p:nvSpPr>
          <p:cNvPr id="280" name="Google Shape;280;p21"/>
          <p:cNvSpPr txBox="1"/>
          <p:nvPr/>
        </p:nvSpPr>
        <p:spPr>
          <a:xfrm>
            <a:off x="6987825" y="4811883"/>
            <a:ext cx="2091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u="sng">
                <a:solidFill>
                  <a:srgbClr val="482F90"/>
                </a:solidFill>
                <a:latin typeface="Proxima Nova"/>
                <a:ea typeface="Proxima Nova"/>
                <a:cs typeface="Proxima Nova"/>
                <a:sym typeface="Proxima Nova"/>
                <a:hlinkClick r:id="rId5">
                  <a:extLst>
                    <a:ext uri="{A12FA001-AC4F-418D-AE19-62706E023703}">
                      <ahyp:hlinkClr val="tx"/>
                    </a:ext>
                  </a:extLst>
                </a:hlinkClick>
              </a:rPr>
              <a:t>info@elitepharmapro.com</a:t>
            </a:r>
            <a:r>
              <a:rPr lang="en" sz="800">
                <a:solidFill>
                  <a:srgbClr val="482F90"/>
                </a:solidFill>
                <a:latin typeface="Proxima Nova"/>
                <a:ea typeface="Proxima Nova"/>
                <a:cs typeface="Proxima Nova"/>
                <a:sym typeface="Proxima Nova"/>
              </a:rPr>
              <a:t>  | 929-MYELITE</a:t>
            </a:r>
            <a:endParaRPr sz="800">
              <a:solidFill>
                <a:srgbClr val="482F90"/>
              </a:solidFill>
              <a:latin typeface="Proxima Nova"/>
              <a:ea typeface="Proxima Nova"/>
              <a:cs typeface="Proxima Nova"/>
              <a:sym typeface="Proxima Nova"/>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